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9" r:id="rId28"/>
    <p:sldId id="285" r:id="rId29"/>
    <p:sldId id="286" r:id="rId30"/>
    <p:sldId id="288" r:id="rId31"/>
    <p:sldId id="287" r:id="rId32"/>
    <p:sldId id="290" r:id="rId33"/>
    <p:sldId id="291" r:id="rId34"/>
    <p:sldId id="292" r:id="rId35"/>
    <p:sldId id="294" r:id="rId36"/>
    <p:sldId id="293" r:id="rId37"/>
    <p:sldId id="295" r:id="rId38"/>
    <p:sldId id="296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7" r:id="rId57"/>
    <p:sldId id="319" r:id="rId58"/>
    <p:sldId id="320" r:id="rId59"/>
    <p:sldId id="321" r:id="rId60"/>
    <p:sldId id="322" r:id="rId6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" initials="p" lastIdx="1" clrIdx="0">
    <p:extLst>
      <p:ext uri="{19B8F6BF-5375-455C-9EA6-DF929625EA0E}">
        <p15:presenceInfo xmlns:p15="http://schemas.microsoft.com/office/powerpoint/2012/main" userId="pe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81D20-2EB9-426E-91A3-0BD55B9237AF}" type="datetimeFigureOut">
              <a:rPr lang="hu-HU" smtClean="0"/>
              <a:t>2018.03.27.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AD764-038C-4641-AB19-8CE0C30A6B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263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9960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8939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1487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318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0211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704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0683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252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97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870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82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071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096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58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815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899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AD764-038C-4641-AB19-8CE0C30A6B65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77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167654-75B3-43E3-AAE8-849A96171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20A87E8-2B45-4457-A3FD-D8592D266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59979EC-2F36-43C8-9C06-9581DF5D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C94E3-159E-4FEF-914B-21189C3D8787}" type="datetime1">
              <a:rPr lang="hu-HU" smtClean="0"/>
              <a:t>2018.03.27.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FFEEA08-01D8-4F5A-9FC0-3D9A1050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F624F7-C26C-4DF7-A763-7E16FCBB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5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00A7E9-F6D6-45C8-8836-2EE5918C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A5871E3-BE26-42EA-9590-258A86527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39453D-C9C6-4E0E-856F-AAE620E8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4963-E742-4B91-9E7A-0D7126150ADD}" type="datetime1">
              <a:rPr lang="hu-HU" smtClean="0"/>
              <a:t>2018.03.27.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020C173-745A-401C-A5E4-41AA97BE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55F47D4-27E8-4146-836C-3D24B535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170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D3A9A89-6B25-48B4-979D-73266D7F4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278888D-53FB-45F1-AF03-4C68DE50C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E79EA0-DB39-49D2-AA1C-1A8506BE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7A70-DC85-4014-BDC1-139F1263C13F}" type="datetime1">
              <a:rPr lang="hu-HU" smtClean="0"/>
              <a:t>2018.03.27.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9295E3-B204-4587-8A4E-785FA508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2D9C780-3167-4EF3-8E86-C6FCCE54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45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42CA58-0ECB-43F9-8A9B-9A91EC45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B53EB3-9CEE-4498-B33B-22DCD3475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B1DD986-DABA-49E3-9A88-A355C001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D59D-636F-465F-AAC1-E7C043EB00F6}" type="datetime1">
              <a:rPr lang="hu-HU" smtClean="0"/>
              <a:t>2018.03.27.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4D1B96-9422-4E23-A5F8-CE64E024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2D519F-EA95-4F1A-B4BF-5DBC446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19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E82F0F-6118-409C-BD42-936EB949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98295-F3C3-4B45-AC83-5F5787F68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FA77CA-2ABD-4202-98A7-4F41070E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2BBB-EAE0-4D74-B136-E68958F12CC1}" type="datetime1">
              <a:rPr lang="hu-HU" smtClean="0"/>
              <a:t>2018.03.27.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B3D3FB-06FD-4B60-893D-DEDAAB8B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0C4FB1B-8708-4757-B486-C7BBA151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587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51AF06-99F5-4347-B81C-1716ACAA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CC1C92-E3CE-4D94-AFBA-ABB61A1E3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830CCBC-C18E-47C2-8989-4289DED3C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D23C6FF-25EA-45C4-9CD8-E64714BC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AB5A-5DFD-4316-9F30-A5B59E94053E}" type="datetime1">
              <a:rPr lang="hu-HU" smtClean="0"/>
              <a:t>2018.03.27.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686354-1C07-487B-B6FB-5FAF3CE2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E997519-56B4-404D-AFFF-2CFF9E5E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366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5DE95E-F22E-4489-8578-9378F77A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ECCD0B5-2E36-4B08-B53D-75F4B4F8E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D693634-C634-4179-891D-7AEDDEACD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0035A7C-871C-4BCC-B755-8DC66E32C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D948744-F3AA-447C-940B-FE49518E7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8F8C60E-B911-4887-8E06-E529EC42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3216-6B79-4C3E-B3A1-E75869AAD56A}" type="datetime1">
              <a:rPr lang="hu-HU" smtClean="0"/>
              <a:t>2018.03.27.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F0505D3-72DF-458D-9CF8-85640197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A9FAC18-7F24-4273-95AF-8E8542C3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04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E51DEC-7AAF-4FE2-A577-8E1A55AE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151154F-F904-4B1C-B855-43A4D289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2FFD-21A3-4FEB-B388-060394116469}" type="datetime1">
              <a:rPr lang="hu-HU" smtClean="0"/>
              <a:t>2018.03.27.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9C0CB4F-7B25-4137-B8EB-67AF4C08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C17F2DF-F5BC-4E38-A53D-0E86C7ED4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31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2F967E3-0E4F-40A0-B878-74D4790D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E7AA-C8E7-46B3-9BC4-49CDE2E7E9C9}" type="datetime1">
              <a:rPr lang="hu-HU" smtClean="0"/>
              <a:t>2018.03.27.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BD51C41-CF61-4D74-B3C2-9B0CC885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C33EDE7-EB50-469E-AB74-D5D65DEC6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61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A70636-2436-4E7F-9440-79702703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23E44D7-388A-4D0C-B6C2-FC723FD82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41FDA82-DE42-4338-BD5B-5C420CB6D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DE91A0D-9FBD-4564-8D16-B4BFE8FB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1C184-6222-4B9D-9160-97F6D5E8A5FC}" type="datetime1">
              <a:rPr lang="hu-HU" smtClean="0"/>
              <a:t>2018.03.27.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CCCE46D-DC57-41BB-BE79-10B71693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F2D8EB7-B933-479B-B53D-BD52DF8D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65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8F6BA2-215F-4D1D-89D9-5C774986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0ADDDDE-648E-4C9A-8509-13D266481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3CD024F-84B1-469E-90C4-F622688F2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3D57A7E-89E7-46A2-A3D0-A439FA19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FF6E-8FE1-4E12-98A9-16D95BBAD0C8}" type="datetime1">
              <a:rPr lang="hu-HU" smtClean="0"/>
              <a:t>2018.03.27.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0840FC1-F064-4F74-B568-CF786C0C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53D33DD-2D9A-4798-B815-6C4C70DD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996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3327EBA-31FB-4A54-82BF-33171F98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E72E625-99EC-4A2B-9763-5C828810D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4F36A0-3CDF-440C-B410-08857CA0F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7B202-3F1A-4518-B031-3D206EFA9625}" type="datetime1">
              <a:rPr lang="hu-HU" smtClean="0"/>
              <a:t>2018.03.27.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CB7496C-0EE0-4B3F-AA89-919EB495C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9F54AB2-1A5E-4400-90FD-F92D2C6F1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3353-2F72-40CC-9834-BA32D3DC62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991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3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60.png"/><Relationship Id="rId11" Type="http://schemas.openxmlformats.org/officeDocument/2006/relationships/image" Target="../media/image68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5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1.png"/><Relationship Id="rId5" Type="http://schemas.openxmlformats.org/officeDocument/2006/relationships/image" Target="../media/image86.png"/><Relationship Id="rId10" Type="http://schemas.openxmlformats.org/officeDocument/2006/relationships/image" Target="../media/image90.png"/><Relationship Id="rId9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9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13.png"/><Relationship Id="rId4" Type="http://schemas.openxmlformats.org/officeDocument/2006/relationships/image" Target="../media/image10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50.png"/><Relationship Id="rId7" Type="http://schemas.openxmlformats.org/officeDocument/2006/relationships/image" Target="../media/image109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0.png"/><Relationship Id="rId5" Type="http://schemas.openxmlformats.org/officeDocument/2006/relationships/image" Target="../media/image750.png"/><Relationship Id="rId4" Type="http://schemas.openxmlformats.org/officeDocument/2006/relationships/image" Target="../media/image9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0.png"/><Relationship Id="rId4" Type="http://schemas.openxmlformats.org/officeDocument/2006/relationships/image" Target="../media/image10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0.png"/><Relationship Id="rId4" Type="http://schemas.openxmlformats.org/officeDocument/2006/relationships/image" Target="../media/image1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E2DA29-1E4C-4F8C-BC61-B99326DD3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relativitáselmélet alapjai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55F1A70-7048-48AC-ACE1-6FFC6EB35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B4E9D1A-60DA-49EE-89A2-7BCAA3609B09}"/>
              </a:ext>
            </a:extLst>
          </p:cNvPr>
          <p:cNvSpPr txBox="1"/>
          <p:nvPr/>
        </p:nvSpPr>
        <p:spPr>
          <a:xfrm>
            <a:off x="3136900" y="3584576"/>
            <a:ext cx="591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2017-ben az ELTE Doktori iskoláján elhangzott előadások diái</a:t>
            </a:r>
          </a:p>
          <a:p>
            <a:endParaRPr lang="hu-HU" b="1" dirty="0"/>
          </a:p>
          <a:p>
            <a:pPr algn="ctr"/>
            <a:r>
              <a:rPr lang="hu-HU" b="1" dirty="0" err="1"/>
              <a:t>Hraskó</a:t>
            </a:r>
            <a:r>
              <a:rPr lang="hu-HU" b="1" dirty="0"/>
              <a:t> Péter</a:t>
            </a:r>
          </a:p>
        </p:txBody>
      </p:sp>
    </p:spTree>
    <p:extLst>
      <p:ext uri="{BB962C8B-B14F-4D97-AF65-F5344CB8AC3E}">
        <p14:creationId xmlns:p14="http://schemas.microsoft.com/office/powerpoint/2010/main" val="23702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0"/>
    </mc:Choice>
    <mc:Fallback xmlns="">
      <p:transition spd="slow" advTm="61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256D41CA-F1F5-4782-8D4F-DD8D7A6907E5}"/>
              </a:ext>
            </a:extLst>
          </p:cNvPr>
          <p:cNvSpPr txBox="1"/>
          <p:nvPr/>
        </p:nvSpPr>
        <p:spPr>
          <a:xfrm>
            <a:off x="889000" y="261261"/>
            <a:ext cx="1118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relativitáselméletben a minőségi újdonság </a:t>
            </a:r>
            <a:r>
              <a:rPr lang="hu-HU" sz="2000" b="1" i="1" dirty="0"/>
              <a:t>az idő tulajdonságainak a feltárása</a:t>
            </a:r>
            <a:r>
              <a:rPr lang="hu-HU" sz="2000" b="1" dirty="0"/>
              <a:t>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5828B5F-AB81-40A4-B866-C3E0E5D1D4BB}"/>
              </a:ext>
            </a:extLst>
          </p:cNvPr>
          <p:cNvSpPr txBox="1"/>
          <p:nvPr/>
        </p:nvSpPr>
        <p:spPr>
          <a:xfrm>
            <a:off x="889000" y="728988"/>
            <a:ext cx="10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Mit kell pontosan érteni  a </a:t>
            </a:r>
            <a:r>
              <a:rPr lang="hu-HU" b="1" i="1" dirty="0"/>
              <a:t>t</a:t>
            </a:r>
            <a:r>
              <a:rPr lang="hu-HU" b="1" dirty="0"/>
              <a:t>-n a tömegpont mozgását leíró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5227896-1E6D-4B2F-BB62-AA7C40847902}"/>
              </a:ext>
            </a:extLst>
          </p:cNvPr>
          <p:cNvSpPr txBox="1"/>
          <p:nvPr/>
        </p:nvSpPr>
        <p:spPr>
          <a:xfrm>
            <a:off x="1003300" y="174776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egyenletben?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6A94E7A-C05F-4A1C-B6BF-7270F95F3AAA}"/>
              </a:ext>
            </a:extLst>
          </p:cNvPr>
          <p:cNvSpPr txBox="1"/>
          <p:nvPr/>
        </p:nvSpPr>
        <p:spPr>
          <a:xfrm>
            <a:off x="1003300" y="3147214"/>
            <a:ext cx="923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fizika törvényeiben szereplő </a:t>
            </a:r>
            <a:r>
              <a:rPr lang="hu-HU" b="1" i="1" dirty="0"/>
              <a:t>t</a:t>
            </a:r>
            <a:r>
              <a:rPr lang="hu-HU" b="1" dirty="0"/>
              <a:t> időt tehát a térben sűrűn széthelyezett nyugvó ideális órák mutatnák, ha valóban ott volnának. Mivel valójában nincsenek ott, ezeket az órákat a továbbiakban </a:t>
            </a:r>
            <a:r>
              <a:rPr lang="hu-HU" b="1" i="1" dirty="0"/>
              <a:t>virtuálisaknak</a:t>
            </a:r>
            <a:r>
              <a:rPr lang="hu-HU" b="1" dirty="0"/>
              <a:t> fogjuk nevezni.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AE0F6E-2049-4D2E-AA0D-C99FC7A91CF2}"/>
              </a:ext>
            </a:extLst>
          </p:cNvPr>
          <p:cNvSpPr txBox="1"/>
          <p:nvPr/>
        </p:nvSpPr>
        <p:spPr>
          <a:xfrm>
            <a:off x="1003300" y="2122767"/>
            <a:ext cx="896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Ennek a képletnek az értelme az, hogy ha akarnánk, akkor a térben sűrűn elhelyezhetnénk ideális órákat, és  amikor a test tartózkodási helyén lévő óra </a:t>
            </a:r>
            <a:r>
              <a:rPr lang="hu-HU" b="1" i="1" dirty="0"/>
              <a:t>t</a:t>
            </a:r>
            <a:r>
              <a:rPr lang="hu-HU" b="1" dirty="0"/>
              <a:t> időt mutat, akkor ez a tartózkodási hely éppen a képlet által meghatározott koordinátákkal rendelkezik.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0A3823C-CB69-4547-B8AC-2ADE9DE96C17}"/>
              </a:ext>
            </a:extLst>
          </p:cNvPr>
          <p:cNvSpPr txBox="1"/>
          <p:nvPr/>
        </p:nvSpPr>
        <p:spPr>
          <a:xfrm>
            <a:off x="1003300" y="4165988"/>
            <a:ext cx="8750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Ideálisak lévén ezek az órák mind pontosan ugyanabban a ritmusban járnak, de hogyan vannak egymáshoz képest </a:t>
            </a:r>
            <a:r>
              <a:rPr lang="hu-HU" b="1" i="1" dirty="0"/>
              <a:t>szinkronizálva</a:t>
            </a:r>
            <a:r>
              <a:rPr lang="hu-HU" b="1" dirty="0"/>
              <a:t>?</a:t>
            </a:r>
          </a:p>
          <a:p>
            <a:endParaRPr lang="hu-HU" b="1" dirty="0"/>
          </a:p>
          <a:p>
            <a:r>
              <a:rPr lang="hu-HU" b="1" dirty="0"/>
              <a:t>A newtoni szinkronizálás: Az összes órát egy közös helyen szinkronizáljuk egymással, majd</a:t>
            </a:r>
          </a:p>
          <a:p>
            <a:r>
              <a:rPr lang="hu-HU" b="1" dirty="0"/>
              <a:t>a térben sűrűn széthelyezzük őket. A feltételezett ideális </a:t>
            </a:r>
            <a:r>
              <a:rPr lang="hu-HU" b="1" dirty="0" err="1"/>
              <a:t>voltuk</a:t>
            </a:r>
            <a:r>
              <a:rPr lang="hu-HU" b="1" dirty="0"/>
              <a:t> biztosítja, hogy a mozgatásuk közben a </a:t>
            </a:r>
            <a:r>
              <a:rPr lang="hu-HU" b="1" dirty="0" err="1"/>
              <a:t>szinkronizáltságuk</a:t>
            </a:r>
            <a:r>
              <a:rPr lang="hu-HU" b="1" dirty="0"/>
              <a:t> változatlan marad. De tényleg így van-e? (Ld. a 21. diát.)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3C721A93-A01D-4004-9021-2BB5E5217CA2}"/>
                  </a:ext>
                </a:extLst>
              </p:cNvPr>
              <p:cNvSpPr/>
              <p:nvPr/>
            </p:nvSpPr>
            <p:spPr>
              <a:xfrm>
                <a:off x="3084367" y="1233555"/>
                <a:ext cx="52104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400" i="1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9" name="Téglalap 8">
                <a:extLst>
                  <a:ext uri="{FF2B5EF4-FFF2-40B4-BE49-F238E27FC236}">
                    <a16:creationId xmlns:a16="http://schemas.microsoft.com/office/drawing/2014/main" id="{3C721A93-A01D-4004-9021-2BB5E5217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367" y="1233555"/>
                <a:ext cx="5210465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11001A3-DEAE-467D-BD7E-CF6E940A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90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"/>
    </mc:Choice>
    <mc:Fallback xmlns="">
      <p:transition spd="slow" advTm="5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4049BA53-065E-4893-B693-E3A1808CAB06}"/>
              </a:ext>
            </a:extLst>
          </p:cNvPr>
          <p:cNvSpPr txBox="1"/>
          <p:nvPr/>
        </p:nvSpPr>
        <p:spPr>
          <a:xfrm>
            <a:off x="584200" y="558800"/>
            <a:ext cx="11099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Einstein alapvető felismerése: A két posztulátum a szinkronizálást egyértelműen rögzíti.</a:t>
            </a:r>
          </a:p>
          <a:p>
            <a:endParaRPr lang="hu-HU" sz="2000" b="1" dirty="0"/>
          </a:p>
          <a:p>
            <a:pPr marL="342900" indent="-342900">
              <a:buAutoNum type="arabicParenBoth"/>
            </a:pPr>
            <a:r>
              <a:rPr lang="hu-HU" b="1" dirty="0"/>
              <a:t>Az első posztulátum szerint </a:t>
            </a:r>
            <a:r>
              <a:rPr lang="hu-HU" b="1" dirty="0" err="1"/>
              <a:t>tapasztalatilag</a:t>
            </a:r>
            <a:r>
              <a:rPr lang="hu-HU" b="1" dirty="0"/>
              <a:t> a fénysebesség minden inerciarendszerben minden irányban ugyanaz a </a:t>
            </a:r>
            <a:r>
              <a:rPr lang="hu-HU" b="1" i="1" dirty="0"/>
              <a:t>c</a:t>
            </a:r>
            <a:r>
              <a:rPr lang="hu-HU" b="1" dirty="0"/>
              <a:t>. Ez egyáltalán nem függ a</a:t>
            </a:r>
            <a:r>
              <a:rPr lang="hu-HU" b="1" i="1" dirty="0"/>
              <a:t> t </a:t>
            </a:r>
            <a:r>
              <a:rPr lang="hu-HU" b="1" dirty="0"/>
              <a:t>időt mutató virtuális óráktól.</a:t>
            </a:r>
          </a:p>
          <a:p>
            <a:endParaRPr lang="hu-HU" b="1" dirty="0"/>
          </a:p>
          <a:p>
            <a:r>
              <a:rPr lang="hu-HU" b="1" dirty="0"/>
              <a:t>(2)  A második posztulátum szerint a Maxwell-egyenletek minden inerciarendszerben azonos matematikai alakban érvényesek.</a:t>
            </a:r>
          </a:p>
          <a:p>
            <a:pPr marL="342900" indent="-342900">
              <a:buAutoNum type="arabicParenBoth"/>
            </a:pPr>
            <a:endParaRPr lang="hu-HU" b="1" dirty="0"/>
          </a:p>
          <a:p>
            <a:r>
              <a:rPr lang="hu-HU" b="1" dirty="0"/>
              <a:t>(3)  Ezekből az egyenletekből belátható, hogy a  fénysebesség minden irányban ugyanazzal az                   -</a:t>
            </a:r>
            <a:r>
              <a:rPr lang="hu-HU" b="1" dirty="0" err="1"/>
              <a:t>al</a:t>
            </a:r>
            <a:r>
              <a:rPr lang="hu-HU" b="1" dirty="0"/>
              <a:t>  egyenlő.</a:t>
            </a:r>
          </a:p>
          <a:p>
            <a:endParaRPr lang="hu-HU" b="1" dirty="0"/>
          </a:p>
          <a:p>
            <a:r>
              <a:rPr lang="hu-HU" b="1" dirty="0"/>
              <a:t>Ezek az állítások együtt csak akkor igazak, ha a </a:t>
            </a:r>
            <a:r>
              <a:rPr lang="hu-HU" b="1" i="1" dirty="0"/>
              <a:t>t </a:t>
            </a:r>
            <a:r>
              <a:rPr lang="hu-HU" b="1" dirty="0"/>
              <a:t>időt mutató virtuális órák </a:t>
            </a:r>
            <a:r>
              <a:rPr lang="hu-HU" b="1" i="1" dirty="0"/>
              <a:t>úgy vannak szinkronizálva</a:t>
            </a:r>
            <a:r>
              <a:rPr lang="hu-HU" b="1" dirty="0"/>
              <a:t>, hogy a fényjelek minden irányban ugyanazzal a </a:t>
            </a:r>
            <a:r>
              <a:rPr lang="hu-HU" b="1" i="1" dirty="0"/>
              <a:t>c</a:t>
            </a:r>
            <a:r>
              <a:rPr lang="hu-HU" b="1" dirty="0"/>
              <a:t> sebességgel terjednek, vagyis egyenletük a következő: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089056C-0AD1-44C5-BC3B-289BB1DEE3D8}"/>
              </a:ext>
            </a:extLst>
          </p:cNvPr>
          <p:cNvSpPr txBox="1"/>
          <p:nvPr/>
        </p:nvSpPr>
        <p:spPr>
          <a:xfrm>
            <a:off x="584200" y="4870204"/>
            <a:ext cx="9741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amelyben</a:t>
            </a:r>
            <a:r>
              <a:rPr lang="hu-HU" b="1" i="1" dirty="0"/>
              <a:t> l. m </a:t>
            </a:r>
            <a:r>
              <a:rPr lang="hu-HU" b="1" dirty="0"/>
              <a:t>és </a:t>
            </a:r>
            <a:r>
              <a:rPr lang="hu-HU" b="1" i="1" dirty="0"/>
              <a:t>n </a:t>
            </a:r>
            <a:r>
              <a:rPr lang="hu-HU" b="1" dirty="0"/>
              <a:t>az iránykoszinuszok </a:t>
            </a:r>
            <a:r>
              <a:rPr lang="hu-HU" b="1" i="1" dirty="0"/>
              <a:t>(Einstein-féle szinkronizálás)</a:t>
            </a:r>
            <a:r>
              <a:rPr lang="hu-HU" b="1" dirty="0"/>
              <a:t>.</a:t>
            </a:r>
          </a:p>
          <a:p>
            <a:endParaRPr lang="hu-HU" b="1" dirty="0"/>
          </a:p>
          <a:p>
            <a:r>
              <a:rPr lang="hu-HU" b="1" dirty="0"/>
              <a:t>Teljes félreértés lenne azt gondolni, hogy a fénysebesség állandóságát és </a:t>
            </a:r>
            <a:r>
              <a:rPr lang="hu-HU" b="1" dirty="0" err="1"/>
              <a:t>izotrópiáját</a:t>
            </a:r>
            <a:r>
              <a:rPr lang="hu-HU" b="1" dirty="0"/>
              <a:t> az Einstein-féle szinkronizálási eljárással </a:t>
            </a:r>
            <a:r>
              <a:rPr lang="hu-HU" b="1" i="1" dirty="0"/>
              <a:t>kényszerítjük ki</a:t>
            </a:r>
            <a:r>
              <a:rPr lang="hu-HU" b="1" dirty="0"/>
              <a:t>. Éppen ellenkezőleg. Ezek a tulajdonságok teszik </a:t>
            </a:r>
            <a:r>
              <a:rPr lang="hu-HU" b="1" i="1" dirty="0"/>
              <a:t>lehetővé és célszerűvé</a:t>
            </a:r>
            <a:r>
              <a:rPr lang="hu-HU" b="1" dirty="0"/>
              <a:t> ezt a szinkronizálási eljárást.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574EF760-A6D8-4DFB-93B0-205AB4492D1B}"/>
                  </a:ext>
                </a:extLst>
              </p:cNvPr>
              <p:cNvSpPr/>
              <p:nvPr/>
            </p:nvSpPr>
            <p:spPr>
              <a:xfrm>
                <a:off x="1225949" y="4200037"/>
                <a:ext cx="9398001" cy="506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u-HU" sz="2400" dirty="0"/>
                  <a:t>        </a:t>
                </a:r>
                <a14:m>
                  <m:oMath xmlns:m="http://schemas.openxmlformats.org/officeDocument/2006/math">
                    <m:r>
                      <a:rPr lang="hu-HU" sz="2400" b="0" i="0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hu-HU" sz="24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hu-H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 dirty="0" smtClean="0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hu-H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hu-HU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574EF760-A6D8-4DFB-93B0-205AB4492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949" y="4200037"/>
                <a:ext cx="9398001" cy="5068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E3F3C4D-5316-4DE2-80BC-97FF41324308}"/>
                  </a:ext>
                </a:extLst>
              </p:cNvPr>
              <p:cNvSpPr txBox="1"/>
              <p:nvPr/>
            </p:nvSpPr>
            <p:spPr>
              <a:xfrm>
                <a:off x="9398000" y="2832736"/>
                <a:ext cx="1067600" cy="3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E3F3C4D-5316-4DE2-80BC-97FF41324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000" y="2832736"/>
                <a:ext cx="1067600" cy="370358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1797D7B-0970-4D7D-9202-9CE96CDA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81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"/>
    </mc:Choice>
    <mc:Fallback xmlns="">
      <p:transition spd="slow" advTm="2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6F6B4124-42C2-4B98-9158-F01392241E76}"/>
              </a:ext>
            </a:extLst>
          </p:cNvPr>
          <p:cNvSpPr txBox="1"/>
          <p:nvPr/>
        </p:nvSpPr>
        <p:spPr>
          <a:xfrm>
            <a:off x="1752600" y="381000"/>
            <a:ext cx="7200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3. A kétfajta idő</a:t>
            </a: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3242057-33AE-4BA7-BFAC-358DB9FB2223}"/>
              </a:ext>
            </a:extLst>
          </p:cNvPr>
          <p:cNvSpPr txBox="1"/>
          <p:nvPr/>
        </p:nvSpPr>
        <p:spPr>
          <a:xfrm>
            <a:off x="1371600" y="1138412"/>
            <a:ext cx="94107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Mozogjon egy óra az</a:t>
            </a:r>
          </a:p>
          <a:p>
            <a:endParaRPr lang="hu-HU" b="1" dirty="0"/>
          </a:p>
          <a:p>
            <a:endParaRPr lang="hu-HU" b="1" dirty="0"/>
          </a:p>
          <a:p>
            <a:endParaRPr lang="hu-HU" b="1" dirty="0"/>
          </a:p>
          <a:p>
            <a:r>
              <a:rPr lang="hu-HU" b="1" dirty="0" err="1"/>
              <a:t>trajektórián</a:t>
            </a:r>
            <a:r>
              <a:rPr lang="hu-HU" b="1" dirty="0"/>
              <a:t>.  A pálya </a:t>
            </a:r>
            <a:r>
              <a:rPr lang="hu-HU" b="1" i="1" dirty="0"/>
              <a:t>t</a:t>
            </a:r>
            <a:r>
              <a:rPr lang="hu-HU" b="1" dirty="0"/>
              <a:t> és </a:t>
            </a:r>
            <a:r>
              <a:rPr lang="hu-HU" b="1" i="1" dirty="0"/>
              <a:t>t + </a:t>
            </a:r>
            <a:r>
              <a:rPr lang="el-GR" b="1" i="1" dirty="0"/>
              <a:t>Δ</a:t>
            </a:r>
            <a:r>
              <a:rPr lang="hu-HU" b="1" i="1" dirty="0"/>
              <a:t>t </a:t>
            </a:r>
            <a:r>
              <a:rPr lang="hu-HU" b="1" dirty="0"/>
              <a:t>időponthoz tartozó pontjai között </a:t>
            </a:r>
            <a:r>
              <a:rPr lang="hu-HU" b="1" i="1" dirty="0"/>
              <a:t> </a:t>
            </a:r>
            <a:r>
              <a:rPr lang="hu-HU" b="1" dirty="0"/>
              <a:t>mennyi </a:t>
            </a:r>
            <a:r>
              <a:rPr lang="el-GR" b="1" i="1" dirty="0"/>
              <a:t>Δ</a:t>
            </a:r>
            <a:r>
              <a:rPr lang="el-GR" b="1" i="1" dirty="0">
                <a:sym typeface="Symbol" panose="05050102010706020507" pitchFamily="18" charset="2"/>
              </a:rPr>
              <a:t></a:t>
            </a:r>
            <a:r>
              <a:rPr lang="hu-HU" b="1" i="1" dirty="0">
                <a:sym typeface="Symbol" panose="05050102010706020507" pitchFamily="18" charset="2"/>
              </a:rPr>
              <a:t> </a:t>
            </a:r>
            <a:r>
              <a:rPr lang="hu-HU" b="1" dirty="0">
                <a:sym typeface="Symbol" panose="05050102010706020507" pitchFamily="18" charset="2"/>
              </a:rPr>
              <a:t>idő telik el rajta?</a:t>
            </a:r>
          </a:p>
          <a:p>
            <a:endParaRPr lang="hu-HU" b="1" i="1" dirty="0">
              <a:sym typeface="Symbol" panose="05050102010706020507" pitchFamily="18" charset="2"/>
            </a:endParaRPr>
          </a:p>
          <a:p>
            <a:r>
              <a:rPr lang="hu-HU" b="1" dirty="0">
                <a:sym typeface="Symbol" panose="05050102010706020507" pitchFamily="18" charset="2"/>
              </a:rPr>
              <a:t>Ebben a fejezetben a </a:t>
            </a:r>
            <a:r>
              <a:rPr lang="hu-HU" b="1" i="1" dirty="0">
                <a:sym typeface="Symbol" panose="05050102010706020507" pitchFamily="18" charset="2"/>
              </a:rPr>
              <a:t>t</a:t>
            </a:r>
            <a:r>
              <a:rPr lang="hu-HU" b="1" dirty="0">
                <a:sym typeface="Symbol" panose="05050102010706020507" pitchFamily="18" charset="2"/>
              </a:rPr>
              <a:t> és a </a:t>
            </a:r>
            <a:r>
              <a:rPr lang="el-GR" b="1" i="1" dirty="0">
                <a:sym typeface="Symbol" panose="05050102010706020507" pitchFamily="18" charset="2"/>
              </a:rPr>
              <a:t></a:t>
            </a:r>
            <a:r>
              <a:rPr lang="hu-HU" b="1" dirty="0">
                <a:sym typeface="Symbol" panose="05050102010706020507" pitchFamily="18" charset="2"/>
              </a:rPr>
              <a:t> időnek a </a:t>
            </a:r>
            <a:r>
              <a:rPr lang="hu-HU" b="1" i="1" dirty="0">
                <a:sym typeface="Symbol" panose="05050102010706020507" pitchFamily="18" charset="2"/>
              </a:rPr>
              <a:t>fogalmáról </a:t>
            </a:r>
            <a:r>
              <a:rPr lang="hu-HU" b="1" dirty="0">
                <a:sym typeface="Symbol" panose="05050102010706020507" pitchFamily="18" charset="2"/>
              </a:rPr>
              <a:t>lesz szó, az összefüggésüket a következő fejezetben tárgyaljuk.</a:t>
            </a:r>
          </a:p>
          <a:p>
            <a:endParaRPr lang="hu-HU" b="1" dirty="0">
              <a:sym typeface="Symbol" panose="05050102010706020507" pitchFamily="18" charset="2"/>
            </a:endParaRPr>
          </a:p>
          <a:p>
            <a:pPr algn="ctr"/>
            <a:r>
              <a:rPr lang="hu-HU" sz="2400" b="1" dirty="0">
                <a:sym typeface="Symbol" panose="05050102010706020507" pitchFamily="18" charset="2"/>
              </a:rPr>
              <a:t>Terminológia:   A </a:t>
            </a:r>
            <a:r>
              <a:rPr lang="hu-HU" sz="2400" b="1" i="1" dirty="0">
                <a:sym typeface="Symbol" panose="05050102010706020507" pitchFamily="18" charset="2"/>
              </a:rPr>
              <a:t>t</a:t>
            </a:r>
            <a:r>
              <a:rPr lang="hu-HU" sz="2400" b="1" dirty="0">
                <a:sym typeface="Symbol" panose="05050102010706020507" pitchFamily="18" charset="2"/>
              </a:rPr>
              <a:t> a </a:t>
            </a:r>
            <a:r>
              <a:rPr lang="hu-HU" sz="2400" b="1" i="1" dirty="0">
                <a:sym typeface="Symbol" panose="05050102010706020507" pitchFamily="18" charset="2"/>
              </a:rPr>
              <a:t>koordinátaidő</a:t>
            </a:r>
            <a:r>
              <a:rPr lang="hu-HU" sz="2400" b="1" dirty="0">
                <a:sym typeface="Symbol" panose="05050102010706020507" pitchFamily="18" charset="2"/>
              </a:rPr>
              <a:t>, a </a:t>
            </a:r>
            <a:r>
              <a:rPr lang="hu-HU" sz="2400" b="1" i="1" dirty="0">
                <a:sym typeface="Symbol" panose="05050102010706020507" pitchFamily="18" charset="2"/>
              </a:rPr>
              <a:t>  a sajátidő</a:t>
            </a:r>
            <a:r>
              <a:rPr lang="hu-HU" b="1" i="1" dirty="0">
                <a:sym typeface="Symbol" panose="05050102010706020507" pitchFamily="18" charset="2"/>
              </a:rPr>
              <a:t>.</a:t>
            </a:r>
            <a:endParaRPr lang="hu-HU" b="1" i="1" dirty="0"/>
          </a:p>
          <a:p>
            <a:endParaRPr lang="hu-HU" dirty="0"/>
          </a:p>
          <a:p>
            <a:r>
              <a:rPr lang="hu-HU" b="1" dirty="0"/>
              <a:t>A koordinátaidő elnevezés nagyon szerencsés, mert</a:t>
            </a:r>
          </a:p>
          <a:p>
            <a:endParaRPr lang="hu-HU" b="1" dirty="0"/>
          </a:p>
          <a:p>
            <a:r>
              <a:rPr lang="hu-HU" b="1" dirty="0"/>
              <a:t>	(1) a mozgás grafikus ábrázolásánál a </a:t>
            </a:r>
            <a:r>
              <a:rPr lang="hu-HU" b="1" i="1" dirty="0"/>
              <a:t>t</a:t>
            </a:r>
            <a:r>
              <a:rPr lang="hu-HU" b="1" dirty="0"/>
              <a:t>-tengely a koordinátatengelyek egyike;</a:t>
            </a:r>
          </a:p>
          <a:p>
            <a:r>
              <a:rPr lang="hu-HU" b="1" dirty="0"/>
              <a:t>	(2) a </a:t>
            </a:r>
            <a:r>
              <a:rPr lang="hu-HU" b="1" i="1" dirty="0"/>
              <a:t>t</a:t>
            </a:r>
            <a:r>
              <a:rPr lang="hu-HU" b="1" dirty="0"/>
              <a:t> időt mutató órák ugyanúgy csak a képzeletünkben „vannak ott”, mint a 	  	      koordinátavonalak;</a:t>
            </a:r>
          </a:p>
          <a:p>
            <a:r>
              <a:rPr lang="hu-HU" b="1" dirty="0"/>
              <a:t>	(3) a térkoordináták különféle választásának a szinkronizálás különféle lehetőségei   	  	      felelnek meg. A továbbiakban mindig az Einstein-féle szinkronizálást tételezzük fel.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384CA5C-6D6A-49D0-AC51-5949E17D9D90}"/>
                  </a:ext>
                </a:extLst>
              </p:cNvPr>
              <p:cNvSpPr txBox="1"/>
              <p:nvPr/>
            </p:nvSpPr>
            <p:spPr>
              <a:xfrm>
                <a:off x="2235200" y="1638300"/>
                <a:ext cx="541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hu-H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384CA5C-6D6A-49D0-AC51-5949E17D9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0" y="1638300"/>
                <a:ext cx="5410200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099AEE7-B2DA-40C4-81D2-83E14162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143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"/>
    </mc:Choice>
    <mc:Fallback xmlns="">
      <p:transition spd="slow" advTm="3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224F1B10-3201-4657-B2A2-2140602BBC81}"/>
              </a:ext>
            </a:extLst>
          </p:cNvPr>
          <p:cNvSpPr txBox="1"/>
          <p:nvPr/>
        </p:nvSpPr>
        <p:spPr>
          <a:xfrm>
            <a:off x="660400" y="203200"/>
            <a:ext cx="109093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A </a:t>
            </a:r>
            <a:r>
              <a:rPr lang="hu-HU" sz="2000" b="1" dirty="0">
                <a:sym typeface="Symbol" panose="05050102010706020507" pitchFamily="18" charset="2"/>
              </a:rPr>
              <a:t></a:t>
            </a:r>
            <a:r>
              <a:rPr lang="hu-HU" sz="2000" b="1" dirty="0"/>
              <a:t> </a:t>
            </a:r>
            <a:r>
              <a:rPr lang="hu-HU" sz="2000" b="1" i="1" dirty="0"/>
              <a:t>sajátidő </a:t>
            </a:r>
            <a:r>
              <a:rPr lang="hu-HU" sz="2000" b="1" dirty="0"/>
              <a:t>legfontosabb</a:t>
            </a:r>
            <a:r>
              <a:rPr lang="hu-HU" sz="2000" b="1" i="1" dirty="0"/>
              <a:t> nyilvánvaló</a:t>
            </a:r>
            <a:r>
              <a:rPr lang="hu-HU" sz="2000" b="1" dirty="0"/>
              <a:t> sajátossága, hogy  </a:t>
            </a:r>
            <a:r>
              <a:rPr lang="hu-HU" sz="2000" b="1" i="1" dirty="0"/>
              <a:t>független a koordinátarendszer megválasztásától (invariáns).</a:t>
            </a:r>
          </a:p>
          <a:p>
            <a:endParaRPr lang="hu-HU" b="1" i="1" dirty="0"/>
          </a:p>
          <a:p>
            <a:r>
              <a:rPr lang="hu-HU" sz="2000" b="1" dirty="0"/>
              <a:t>Az első posztulátumban kizárólag sajátidőről van szó.</a:t>
            </a:r>
          </a:p>
          <a:p>
            <a:endParaRPr lang="hu-HU" sz="2000" b="1" i="1" dirty="0"/>
          </a:p>
          <a:p>
            <a:r>
              <a:rPr lang="hu-HU" sz="2000" b="1" dirty="0"/>
              <a:t>A tömegpont sajátideje a tömegponthoz rögzített(</a:t>
            </a:r>
            <a:r>
              <a:rPr lang="hu-HU" sz="2000" b="1" dirty="0" err="1"/>
              <a:t>nek</a:t>
            </a:r>
            <a:r>
              <a:rPr lang="hu-HU" sz="2000" b="1" dirty="0"/>
              <a:t> képzelt) ideális órán eltelt idő.</a:t>
            </a:r>
          </a:p>
          <a:p>
            <a:r>
              <a:rPr lang="hu-HU" sz="2000" b="1" dirty="0"/>
              <a:t>Következmény: A fényjelhez nem rendelhető sajátidő, csak koordinátaidő.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72DB20A-A433-456D-8351-EC063B3C1442}"/>
              </a:ext>
            </a:extLst>
          </p:cNvPr>
          <p:cNvSpPr txBox="1"/>
          <p:nvPr/>
        </p:nvSpPr>
        <p:spPr>
          <a:xfrm>
            <a:off x="660400" y="2419191"/>
            <a:ext cx="993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Két esemény időbeli sorrendje: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D53B740-964C-4427-BCD7-0A042E6E5EA7}"/>
              </a:ext>
            </a:extLst>
          </p:cNvPr>
          <p:cNvSpPr txBox="1"/>
          <p:nvPr/>
        </p:nvSpPr>
        <p:spPr>
          <a:xfrm>
            <a:off x="660400" y="2819301"/>
            <a:ext cx="995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Legyen a két esemény  </a:t>
            </a:r>
            <a:r>
              <a:rPr lang="hu-HU" sz="2000" b="1" i="1" dirty="0"/>
              <a:t>E</a:t>
            </a:r>
            <a:r>
              <a:rPr lang="hu-HU" sz="2000" b="1" dirty="0"/>
              <a:t> és </a:t>
            </a:r>
            <a:r>
              <a:rPr lang="hu-HU" sz="2000" b="1" i="1" dirty="0"/>
              <a:t>E’</a:t>
            </a:r>
            <a:r>
              <a:rPr lang="hu-HU" sz="2000" b="1" dirty="0"/>
              <a:t>.  Ha létezik olyan (pontszerű) mozgó test, amely mindkét eseménynél „jelen van”, akkor a két eseménynek van határozott időbeli sorrendje: Az, ahogy a mozgó testen követik egymást (időszerű eseménypár).</a:t>
            </a:r>
          </a:p>
          <a:p>
            <a:endParaRPr lang="hu-HU" sz="2000" b="1" dirty="0"/>
          </a:p>
          <a:p>
            <a:r>
              <a:rPr lang="hu-HU" sz="2000" b="1" dirty="0"/>
              <a:t>A két eseménynek akkor is határozott időbeli sorrendje van, ha fényjel „köti össze” őket egymással (fényszerű eseménypár): A fényjel forrásánál lévő esemény megelőzi a fényjel észlelésénél lévőt.</a:t>
            </a:r>
          </a:p>
          <a:p>
            <a:endParaRPr lang="hu-HU" sz="2000" b="1" dirty="0"/>
          </a:p>
          <a:p>
            <a:r>
              <a:rPr lang="hu-HU" sz="2000" b="1" dirty="0"/>
              <a:t>Ha a két esemény olyan gyorsan követi egymást, hogy még fényjellel se „köthetők össze”, akkor egyik esemény se későbbi a másiknál, ezért ebben a tág (de abszolút) értelemben egyidejűek (térszerűek).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8FC10D0-B52C-4435-B3E6-6CB17810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04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"/>
    </mc:Choice>
    <mc:Fallback xmlns="">
      <p:transition spd="slow" advTm="3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6FD76554-7EEA-44B7-825E-F58C963FDAFE}"/>
                  </a:ext>
                </a:extLst>
              </p:cNvPr>
              <p:cNvSpPr txBox="1"/>
              <p:nvPr/>
            </p:nvSpPr>
            <p:spPr>
              <a:xfrm>
                <a:off x="520700" y="495300"/>
                <a:ext cx="100076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i="1" dirty="0"/>
                  <a:t>A térszerű E, E’ eseménypárok </a:t>
                </a:r>
                <a:r>
                  <a:rPr lang="hu-HU" sz="2000" b="1" i="1" u="sng" dirty="0"/>
                  <a:t>koordinátaidő</a:t>
                </a:r>
                <a:r>
                  <a:rPr lang="hu-HU" sz="2000" b="1" i="1" dirty="0"/>
                  <a:t> szerinti  egyidejűsége relatív:  Bizonyos inerciarendszerekben E, másokban E’ történik előbb. És lesz egy olyan inerciarendszer, amelyben egyidejűek: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sub>
                    </m:sSub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000" b="1" i="1" dirty="0"/>
              </a:p>
              <a:p>
                <a:endParaRPr lang="hu-HU" sz="2000" b="1" i="1" dirty="0"/>
              </a:p>
              <a:p>
                <a:r>
                  <a:rPr lang="hu-HU" sz="2000" b="1" dirty="0"/>
                  <a:t>Einstein </a:t>
                </a:r>
                <a:r>
                  <a:rPr lang="hu-HU" sz="2000" b="1" dirty="0" err="1"/>
                  <a:t>vonatos</a:t>
                </a:r>
                <a:r>
                  <a:rPr lang="hu-HU" sz="2000" b="1" dirty="0"/>
                  <a:t> gondolatkísérlete: </a:t>
                </a:r>
              </a:p>
              <a:p>
                <a:endParaRPr lang="hu-HU" sz="2000" b="1" dirty="0"/>
              </a:p>
              <a:p>
                <a:r>
                  <a:rPr lang="hu-HU" sz="2000" b="1" dirty="0"/>
                  <a:t>Tegyük fel, hogy egy vonat középpontjában fényfelvillanás történik, amelynek hatása a vonat</a:t>
                </a:r>
              </a:p>
              <a:p>
                <a:r>
                  <a:rPr lang="hu-HU" sz="2000" b="1" dirty="0"/>
                  <a:t>elején és végén egy-egy robbanást vált ki. Ez a két robbanás az </a:t>
                </a:r>
                <a:r>
                  <a:rPr lang="hu-HU" sz="2000" b="1" i="1" dirty="0"/>
                  <a:t>E</a:t>
                </a:r>
                <a:r>
                  <a:rPr lang="hu-HU" sz="2000" b="1" dirty="0"/>
                  <a:t> és az </a:t>
                </a:r>
                <a:r>
                  <a:rPr lang="hu-HU" sz="2000" b="1" i="1" dirty="0"/>
                  <a:t>E’</a:t>
                </a:r>
                <a:r>
                  <a:rPr lang="hu-HU" sz="2000" b="1" dirty="0"/>
                  <a:t>.</a:t>
                </a:r>
              </a:p>
              <a:p>
                <a:endParaRPr lang="hu-HU" sz="2000" b="1" dirty="0"/>
              </a:p>
              <a:p>
                <a:r>
                  <a:rPr lang="hu-HU" sz="2000" b="1" dirty="0"/>
                  <a:t>Annak következtében, hogy </a:t>
                </a:r>
                <a:r>
                  <a:rPr lang="hu-HU" sz="2000" b="1" i="1" dirty="0" err="1"/>
                  <a:t>tapasztalatilag</a:t>
                </a:r>
                <a:r>
                  <a:rPr lang="hu-HU" sz="2000" b="1" i="1" dirty="0"/>
                  <a:t> </a:t>
                </a:r>
                <a:r>
                  <a:rPr lang="hu-HU" sz="2000" b="1" dirty="0"/>
                  <a:t>(1. posztulátum!) a fény a vonathoz és az állomáshoz képest is mindkét irányban ugyanazzal a sebességgel terjed,</a:t>
                </a:r>
              </a:p>
              <a:p>
                <a:endParaRPr lang="hu-HU" sz="2000" b="1" dirty="0"/>
              </a:p>
              <a:p>
                <a:r>
                  <a:rPr lang="hu-HU" sz="2000" b="1" dirty="0"/>
                  <a:t>(a) a vonat nyugalmi rendszerében a robbanások egyidejűek,</a:t>
                </a:r>
              </a:p>
              <a:p>
                <a:endParaRPr lang="hu-HU" sz="2000" b="1" dirty="0"/>
              </a:p>
              <a:p>
                <a:r>
                  <a:rPr lang="hu-HU" sz="2000" b="1" dirty="0"/>
                  <a:t>(b) az állomás nyugalmi rendszerében a vonat végén a robbanás előbb történik, mint az elején.</a:t>
                </a:r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6FD76554-7EEA-44B7-825E-F58C963FD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495300"/>
                <a:ext cx="10007600" cy="5016758"/>
              </a:xfrm>
              <a:prstGeom prst="rect">
                <a:avLst/>
              </a:prstGeom>
              <a:blipFill>
                <a:blip r:embed="rId2"/>
                <a:stretch>
                  <a:fillRect l="-609" t="-608" r="-183" b="-121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6878D72C-247B-448B-9BCD-121EAB62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26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"/>
    </mc:Choice>
    <mc:Fallback xmlns="">
      <p:transition spd="slow" advTm="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C91B958-877B-422A-A4DD-9B6FB8D24355}"/>
              </a:ext>
            </a:extLst>
          </p:cNvPr>
          <p:cNvSpPr txBox="1"/>
          <p:nvPr/>
        </p:nvSpPr>
        <p:spPr>
          <a:xfrm>
            <a:off x="1765300" y="380659"/>
            <a:ext cx="768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4. A kétfajta idő kapcsolata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2578E541-92C0-4C7B-89E2-A8BE94FEBC23}"/>
              </a:ext>
            </a:extLst>
          </p:cNvPr>
          <p:cNvSpPr txBox="1"/>
          <p:nvPr/>
        </p:nvSpPr>
        <p:spPr>
          <a:xfrm>
            <a:off x="647700" y="1015359"/>
            <a:ext cx="1092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Konstans sebességgel mozgó test pályájának két pontja között </a:t>
            </a:r>
            <a:r>
              <a:rPr lang="el-GR" sz="2000" b="1" i="1" dirty="0"/>
              <a:t>Δ</a:t>
            </a:r>
            <a:r>
              <a:rPr lang="hu-HU" sz="2000" b="1" i="1" dirty="0"/>
              <a:t>t </a:t>
            </a:r>
            <a:r>
              <a:rPr lang="hu-HU" sz="2000" b="1" dirty="0"/>
              <a:t>koordinátaidő telik el. Mennyi </a:t>
            </a:r>
            <a:r>
              <a:rPr lang="el-GR" sz="2000" b="1" i="1" dirty="0"/>
              <a:t>Δ</a:t>
            </a:r>
            <a:r>
              <a:rPr lang="el-GR" sz="2000" b="1" i="1" dirty="0">
                <a:sym typeface="Symbol" panose="05050102010706020507" pitchFamily="18" charset="2"/>
              </a:rPr>
              <a:t></a:t>
            </a:r>
            <a:r>
              <a:rPr lang="hu-HU" sz="2000" b="1" dirty="0">
                <a:sym typeface="Symbol" panose="05050102010706020507" pitchFamily="18" charset="2"/>
              </a:rPr>
              <a:t>  sajátidő telik el ezalatt a testen?</a:t>
            </a:r>
            <a:endParaRPr lang="hu-HU" sz="20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2395B62-D96D-465A-AE49-1E6D67228CC0}"/>
                  </a:ext>
                </a:extLst>
              </p:cNvPr>
              <p:cNvSpPr txBox="1"/>
              <p:nvPr/>
            </p:nvSpPr>
            <p:spPr>
              <a:xfrm>
                <a:off x="2921000" y="1730938"/>
                <a:ext cx="4521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𝜟𝝉</m:t>
                      </m:r>
                      <m:r>
                        <a:rPr lang="hu-H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hu-H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</m:t>
                      </m:r>
                      <m:r>
                        <a:rPr lang="hu-H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hu-H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u-H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hu-H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hu-H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hu-H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sz="2000" b="1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2395B62-D96D-465A-AE49-1E6D6722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000" y="1730938"/>
                <a:ext cx="4521200" cy="400110"/>
              </a:xfrm>
              <a:prstGeom prst="rect">
                <a:avLst/>
              </a:prstGeom>
              <a:blipFill>
                <a:blip r:embed="rId2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1A661567-8291-4176-9AB4-E3341BBFC5B0}"/>
                  </a:ext>
                </a:extLst>
              </p:cNvPr>
              <p:cNvSpPr txBox="1"/>
              <p:nvPr/>
            </p:nvSpPr>
            <p:spPr>
              <a:xfrm>
                <a:off x="647700" y="2138741"/>
                <a:ext cx="10782300" cy="438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Követelmények az </a:t>
                </a:r>
                <a:r>
                  <a:rPr lang="hu-HU" sz="2000" b="1" i="1" dirty="0"/>
                  <a:t>F</a:t>
                </a:r>
                <a:r>
                  <a:rPr lang="hu-HU" sz="2000" b="1" dirty="0"/>
                  <a:t> függvénnyel szemben:</a:t>
                </a:r>
              </a:p>
              <a:p>
                <a:r>
                  <a:rPr lang="hu-HU" sz="2000" b="1" i="1" dirty="0"/>
                  <a:t>	</a:t>
                </a:r>
                <a:r>
                  <a:rPr lang="hu-HU" sz="2000" b="1" dirty="0"/>
                  <a:t>(a)</a:t>
                </a:r>
                <a:r>
                  <a:rPr lang="hu-HU" sz="2000" b="1" i="1" dirty="0"/>
                  <a:t>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hu-HU" sz="2000" b="1" dirty="0"/>
              </a:p>
              <a:p>
                <a:r>
                  <a:rPr lang="hu-HU" sz="2000" b="1" dirty="0"/>
                  <a:t>	(b) A fizikai dimenziója legyen </a:t>
                </a:r>
                <a:r>
                  <a:rPr lang="hu-HU" sz="2000" b="1" i="1" dirty="0"/>
                  <a:t>sec;</a:t>
                </a:r>
              </a:p>
              <a:p>
                <a:r>
                  <a:rPr lang="hu-HU" sz="2000" b="1" i="1" dirty="0"/>
                  <a:t>	</a:t>
                </a:r>
                <a:r>
                  <a:rPr lang="hu-HU" sz="2000" b="1" dirty="0"/>
                  <a:t>(c)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,−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 b="1" dirty="0"/>
                  <a:t> =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2000" b="1" dirty="0"/>
                  <a:t>.</a:t>
                </a:r>
              </a:p>
              <a:p>
                <a:endParaRPr lang="hu-HU" sz="20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hu-HU" sz="2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000" b="1" dirty="0"/>
                      <m:t>= </m:t>
                    </m:r>
                    <m:r>
                      <m:rPr>
                        <m:nor/>
                      </m:rPr>
                      <a:rPr lang="hu-HU" sz="2000" b="1" dirty="0">
                        <a:sym typeface="Symbol" panose="05050102010706020507" pitchFamily="18" charset="2"/>
                      </a:rPr>
                      <m:t>(</m:t>
                    </m:r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sz="2000" b="1" dirty="0"/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  <m:r>
                      <a:rPr lang="hu-HU" sz="20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∙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𝚫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𝒕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hu-HU" sz="2000" b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 </m:t>
                    </m:r>
                    <m:r>
                      <a:rPr lang="hu-HU" sz="2000" b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𝐚𝐦𝐞𝐥𝐲𝐛𝐞𝐧</m:t>
                    </m:r>
                    <m:r>
                      <a:rPr lang="hu-HU" sz="2000" b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hu-HU" sz="2000" b="1" dirty="0">
                        <a:sym typeface="Symbol" panose="05050102010706020507" pitchFamily="18" charset="2"/>
                      </a:rPr>
                      <m:t>(</m:t>
                    </m:r>
                    <m:r>
                      <a:rPr lang="hu-HU" sz="2000" b="1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𝟎</m:t>
                    </m:r>
                    <m:r>
                      <a:rPr lang="hu-HU" sz="20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)=</m:t>
                    </m:r>
                    <m:r>
                      <a:rPr lang="hu-HU" sz="20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𝟏</m:t>
                    </m:r>
                    <m:r>
                      <a:rPr lang="hu-HU" sz="2000" b="1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endParaRPr lang="hu-HU" sz="2000" b="1" dirty="0">
                  <a:sym typeface="Symbol" panose="05050102010706020507" pitchFamily="18" charset="2"/>
                </a:endParaRPr>
              </a:p>
              <a:p>
                <a:pPr algn="ctr"/>
                <a:endParaRPr lang="hu-HU" sz="2000" b="1" dirty="0">
                  <a:sym typeface="Symbol" panose="05050102010706020507" pitchFamily="18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el-G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𝜟𝝉</m:t>
                      </m:r>
                      <m:r>
                        <a:rPr lang="hu-HU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u-HU" sz="2000" b="1" dirty="0">
                          <a:sym typeface="Symbol" panose="05050102010706020507" pitchFamily="18" charset="2"/>
                        </a:rPr>
                        <m:t>(</m:t>
                      </m:r>
                      <m:sSup>
                        <m:sSupPr>
                          <m:ctrlPr>
                            <a:rPr lang="hu-HU" sz="20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hu-HU" sz="20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𝒗</m:t>
                          </m:r>
                        </m:e>
                        <m:sup>
                          <m:r>
                            <a:rPr lang="hu-HU" sz="20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hu-HU" sz="2000" b="1" dirty="0"/>
                        <m:t>/</m:t>
                      </m:r>
                      <m:sSup>
                        <m:sSupPr>
                          <m:ctrlPr>
                            <a:rPr lang="hu-HU" sz="20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hu-HU" sz="20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𝒄</m:t>
                          </m:r>
                        </m:e>
                        <m:sup>
                          <m:r>
                            <a:rPr lang="hu-HU" sz="20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p>
                      </m:sSup>
                      <m:r>
                        <a:rPr lang="hu-HU" sz="2000" b="1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)</m:t>
                      </m:r>
                      <m:r>
                        <a:rPr lang="hu-HU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∙</m:t>
                      </m:r>
                      <m:r>
                        <a:rPr lang="hu-HU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𝚫</m:t>
                      </m:r>
                      <m:r>
                        <a:rPr lang="hu-HU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𝒕</m:t>
                      </m:r>
                    </m:oMath>
                  </m:oMathPara>
                </a14:m>
                <a:endParaRPr lang="hu-HU" sz="2000" b="1" dirty="0">
                  <a:sym typeface="Symbol" panose="05050102010706020507" pitchFamily="18" charset="2"/>
                </a:endParaRPr>
              </a:p>
              <a:p>
                <a:pPr algn="ctr"/>
                <a:endParaRPr lang="hu-HU" sz="2000" b="1" dirty="0"/>
              </a:p>
              <a:p>
                <a:r>
                  <a:rPr lang="hu-HU" sz="2000" b="1" dirty="0"/>
                  <a:t>A feladat az egyváltozós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000" b="1" dirty="0">
                        <a:sym typeface="Symbol" panose="05050102010706020507" pitchFamily="18" charset="2"/>
                      </a:rPr>
                      <m:t></m:t>
                    </m:r>
                  </m:oMath>
                </a14:m>
                <a:r>
                  <a:rPr lang="hu-HU" sz="2000" b="1" dirty="0"/>
                  <a:t> függvény megtalálása.</a:t>
                </a:r>
              </a:p>
              <a:p>
                <a:endParaRPr lang="hu-HU" sz="2000" b="1" dirty="0"/>
              </a:p>
              <a:p>
                <a:r>
                  <a:rPr lang="hu-HU" sz="2000" b="1" dirty="0"/>
                  <a:t>Módszer: Az optikai Doppler-effektus párhuzamos analízise az általános </a:t>
                </a:r>
                <a:r>
                  <a:rPr lang="hu-HU" sz="2000" b="1" i="1" dirty="0"/>
                  <a:t>K</a:t>
                </a:r>
                <a:r>
                  <a:rPr lang="hu-HU" sz="2000" b="1" dirty="0"/>
                  <a:t> koordinátarendszerből,  valamint az adó ill. a vevő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hu-HU" sz="2000" b="1" dirty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hu-HU" sz="2000" b="1" dirty="0"/>
                  <a:t> nyugalmi rendszeréből nézve.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1A661567-8291-4176-9AB4-E3341BBFC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138741"/>
                <a:ext cx="10782300" cy="4384405"/>
              </a:xfrm>
              <a:prstGeom prst="rect">
                <a:avLst/>
              </a:prstGeom>
              <a:blipFill>
                <a:blip r:embed="rId3"/>
                <a:stretch>
                  <a:fillRect l="-565" t="-8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D5050EF-827F-497C-92FF-EF657AB3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64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"/>
    </mc:Choice>
    <mc:Fallback xmlns="">
      <p:transition spd="slow" advTm="2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E9B7AAE2-7327-4EEF-9E81-FD78394BA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598581"/>
            <a:ext cx="6413500" cy="3298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C66B35F5-C4B4-46ED-AF46-9F4A939B70C9}"/>
                  </a:ext>
                </a:extLst>
              </p:cNvPr>
              <p:cNvSpPr txBox="1"/>
              <p:nvPr/>
            </p:nvSpPr>
            <p:spPr>
              <a:xfrm>
                <a:off x="609600" y="3897092"/>
                <a:ext cx="111125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K-ban az adó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hu-HU" sz="2000" b="1" dirty="0"/>
                  <a:t>, a vevő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hu-HU" sz="2000" b="1" dirty="0"/>
                  <a:t> sebességgel mozog (távolodnak egymástól).</a:t>
                </a:r>
              </a:p>
              <a:p>
                <a:endParaRPr lang="hu-HU" sz="2000" b="1" dirty="0"/>
              </a:p>
              <a:p>
                <a:r>
                  <a:rPr lang="hu-HU" sz="2000" b="1" dirty="0"/>
                  <a:t>A </a:t>
                </a:r>
                <a:r>
                  <a:rPr lang="hu-HU" sz="2000" b="1" i="1" dirty="0"/>
                  <a:t>v </a:t>
                </a:r>
                <a:r>
                  <a:rPr lang="hu-HU" sz="2000" b="1" dirty="0"/>
                  <a:t>a vevő </a:t>
                </a:r>
                <a:r>
                  <a:rPr lang="hu-HU" sz="2000" b="1" i="1" dirty="0"/>
                  <a:t>relatív sebessége </a:t>
                </a:r>
                <a:r>
                  <a:rPr lang="hu-HU" sz="2000" b="1" dirty="0"/>
                  <a:t>az adóhoz képest </a:t>
                </a:r>
                <a:r>
                  <a:rPr lang="hu-HU" sz="2000" b="1" i="1" dirty="0"/>
                  <a:t>–v </a:t>
                </a:r>
                <a:r>
                  <a:rPr lang="hu-HU" sz="2000" b="1" dirty="0"/>
                  <a:t>pedig az adó relatív sebessége a vevőhöz képest.</a:t>
                </a:r>
                <a:endParaRPr lang="hu-HU" sz="2000" b="1" i="1" dirty="0"/>
              </a:p>
              <a:p>
                <a:endParaRPr lang="hu-HU" sz="2000" b="1" dirty="0"/>
              </a:p>
              <a:p>
                <a:r>
                  <a:rPr lang="hu-HU" sz="2000" b="1" dirty="0"/>
                  <a:t>Az adó </a:t>
                </a:r>
                <a:r>
                  <a:rPr lang="hu-HU" sz="2000" b="1" i="1" dirty="0"/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hu-HU" sz="2000" b="1" i="1" dirty="0"/>
                  <a:t> </a:t>
                </a:r>
                <a:r>
                  <a:rPr lang="hu-HU" sz="2000" b="1" dirty="0"/>
                  <a:t>időközönként kibocsát egy éles fényimpulzust, amelyet a vevő </a:t>
                </a:r>
                <a:r>
                  <a:rPr lang="hu-HU" sz="2000" b="1" i="1" dirty="0"/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hu-HU" sz="2000" b="1" i="1" dirty="0"/>
                  <a:t> </a:t>
                </a:r>
                <a:r>
                  <a:rPr lang="hu-HU" sz="2000" b="1" dirty="0"/>
                  <a:t>időközönként regisztrál:</a:t>
                </a:r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C66B35F5-C4B4-46ED-AF46-9F4A939B7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97092"/>
                <a:ext cx="11112500" cy="1631216"/>
              </a:xfrm>
              <a:prstGeom prst="rect">
                <a:avLst/>
              </a:prstGeom>
              <a:blipFill>
                <a:blip r:embed="rId3"/>
                <a:stretch>
                  <a:fillRect l="-549" t="-1866" b="-55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églalap 2">
                <a:extLst>
                  <a:ext uri="{FF2B5EF4-FFF2-40B4-BE49-F238E27FC236}">
                    <a16:creationId xmlns:a16="http://schemas.microsoft.com/office/drawing/2014/main" id="{6E64C029-E762-4895-AFD9-40DC891B234F}"/>
                  </a:ext>
                </a:extLst>
              </p:cNvPr>
              <p:cNvSpPr/>
              <p:nvPr/>
            </p:nvSpPr>
            <p:spPr>
              <a:xfrm>
                <a:off x="2331971" y="5528308"/>
                <a:ext cx="6651757" cy="625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sSub>
                          <m:sSubPr>
                            <m:ctrlPr>
                              <a:rPr lang="el-G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hu-HU" sz="2400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hu-HU" sz="2400" b="1" dirty="0"/>
                  <a:t> =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hu-HU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num>
                      <m:den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l-G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l-GR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hu-HU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num>
                      <m:den>
                        <m:r>
                          <a:rPr lang="hu-HU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el-GR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l-G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3" name="Téglalap 2">
                <a:extLst>
                  <a:ext uri="{FF2B5EF4-FFF2-40B4-BE49-F238E27FC236}">
                    <a16:creationId xmlns:a16="http://schemas.microsoft.com/office/drawing/2014/main" id="{6E64C029-E762-4895-AFD9-40DC891B2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971" y="5528308"/>
                <a:ext cx="6651757" cy="625043"/>
              </a:xfrm>
              <a:prstGeom prst="rect">
                <a:avLst/>
              </a:prstGeom>
              <a:blipFill>
                <a:blip r:embed="rId4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22B31B5D-7FFE-48E8-80A9-CB08590798C7}"/>
                  </a:ext>
                </a:extLst>
              </p:cNvPr>
              <p:cNvSpPr txBox="1"/>
              <p:nvPr/>
            </p:nvSpPr>
            <p:spPr>
              <a:xfrm>
                <a:off x="609600" y="6153351"/>
                <a:ext cx="10934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(A következő jelet az adó a vevőhöz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hu-HU" b="1" dirty="0"/>
                  <a:t>-</a:t>
                </a:r>
                <a:r>
                  <a:rPr lang="hu-HU" b="1" dirty="0" err="1"/>
                  <a:t>val</a:t>
                </a:r>
                <a:r>
                  <a:rPr lang="hu-HU" b="1" dirty="0"/>
                  <a:t> közelebbről indítja, de a vevő közben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𝜟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hu-HU" b="1" dirty="0"/>
                  <a:t>-vel távolabbra kerül.) </a:t>
                </a:r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22B31B5D-7FFE-48E8-80A9-CB0859079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153351"/>
                <a:ext cx="10934700" cy="369332"/>
              </a:xfrm>
              <a:prstGeom prst="rect">
                <a:avLst/>
              </a:prstGeom>
              <a:blipFill>
                <a:blip r:embed="rId5"/>
                <a:stretch>
                  <a:fillRect l="-446" t="-8197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25044DA-FD29-4B15-BE23-E7BA95E0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"/>
    </mc:Choice>
    <mc:Fallback xmlns="">
      <p:transition spd="slow" advTm="10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7847B3F-D93A-46B5-8CDD-697075BEB67B}"/>
              </a:ext>
            </a:extLst>
          </p:cNvPr>
          <p:cNvSpPr txBox="1"/>
          <p:nvPr/>
        </p:nvSpPr>
        <p:spPr>
          <a:xfrm>
            <a:off x="806450" y="1117820"/>
            <a:ext cx="984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Doppler-arány (</a:t>
            </a:r>
            <a:r>
              <a:rPr lang="hu-HU" sz="2400" i="1" dirty="0"/>
              <a:t>DA</a:t>
            </a:r>
            <a:r>
              <a:rPr lang="hu-HU" sz="2400" dirty="0"/>
              <a:t>) = a vevő által megfigyelt és az adó által kibocsátott periódusidők hányadosa.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89B4727-C505-4A66-BB43-EC01858B0757}"/>
                  </a:ext>
                </a:extLst>
              </p:cNvPr>
              <p:cNvSpPr txBox="1"/>
              <p:nvPr/>
            </p:nvSpPr>
            <p:spPr>
              <a:xfrm>
                <a:off x="1663700" y="360229"/>
                <a:ext cx="8128000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89B4727-C505-4A66-BB43-EC01858B0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700" y="360229"/>
                <a:ext cx="8128000" cy="676852"/>
              </a:xfrm>
              <a:prstGeom prst="rect">
                <a:avLst/>
              </a:prstGeom>
              <a:blipFill>
                <a:blip r:embed="rId2"/>
                <a:stretch>
                  <a:fillRect b="-18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FAF5035-3DBE-4A19-B22B-162EEDB5C4E7}"/>
                  </a:ext>
                </a:extLst>
              </p:cNvPr>
              <p:cNvSpPr txBox="1"/>
              <p:nvPr/>
            </p:nvSpPr>
            <p:spPr>
              <a:xfrm>
                <a:off x="3505200" y="1987088"/>
                <a:ext cx="4673600" cy="677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400" b="1" i="1" dirty="0"/>
                  <a:t>DA</a:t>
                </a:r>
                <a:r>
                  <a:rPr lang="hu-HU" sz="2400" b="1" dirty="0"/>
                  <a:t>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hu-HU" sz="2400" b="1" dirty="0"/>
                      <m:t>=</m:t>
                    </m:r>
                    <m:f>
                      <m:fPr>
                        <m:ctrlPr>
                          <a:rPr lang="hu-HU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400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hu-HU" sz="2400" b="1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hu-HU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sz="24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4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hu-HU" sz="2400" b="1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4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hu-HU" sz="2400" dirty="0"/>
                  <a:t>        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∗)</m:t>
                    </m:r>
                  </m:oMath>
                </a14:m>
                <a:endParaRPr lang="hu-HU" sz="24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FAF5035-3DBE-4A19-B22B-162EEDB5C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987088"/>
                <a:ext cx="4673600" cy="677237"/>
              </a:xfrm>
              <a:prstGeom prst="rect">
                <a:avLst/>
              </a:prstGeom>
              <a:blipFill>
                <a:blip r:embed="rId3"/>
                <a:stretch>
                  <a:fillRect b="-18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0BDF0C85-0403-4E89-8210-BF2139F40270}"/>
                  </a:ext>
                </a:extLst>
              </p:cNvPr>
              <p:cNvSpPr txBox="1"/>
              <p:nvPr/>
            </p:nvSpPr>
            <p:spPr>
              <a:xfrm>
                <a:off x="1270000" y="2751581"/>
                <a:ext cx="9931400" cy="1553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Igazolás: Tegyük fel, hogy DA a jobboldali törttel egyenlő, és alkalmazzuk ezt a képletet az adó, majd a vevő nyugalmi rendszerében:</a:t>
                </a:r>
              </a:p>
              <a:p>
                <a:endParaRPr lang="hu-HU" b="1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hu-HU" sz="2400" b="1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  <m:sub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hu-HU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sz="2400" b="1" dirty="0"/>
                  <a:t>         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∗)</m:t>
                    </m:r>
                  </m:oMath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0BDF0C85-0403-4E89-8210-BF2139F40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2751581"/>
                <a:ext cx="9931400" cy="1553630"/>
              </a:xfrm>
              <a:prstGeom prst="rect">
                <a:avLst/>
              </a:prstGeom>
              <a:blipFill>
                <a:blip r:embed="rId4"/>
                <a:stretch>
                  <a:fillRect l="-613" t="-19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6606EFB0-7007-416D-83D3-94F52764E781}"/>
                  </a:ext>
                </a:extLst>
              </p:cNvPr>
              <p:cNvSpPr txBox="1"/>
              <p:nvPr/>
            </p:nvSpPr>
            <p:spPr>
              <a:xfrm>
                <a:off x="1270000" y="4460381"/>
                <a:ext cx="9931400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Ezek nyilván nem egyenlők, pedig egyenlőknek kellene lenniük, hiszen az adó és a vevő nyugalmi rendszere két egyenértékű inerciarendszer. Ez az ellentmondás igazolja a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∗)</m:t>
                    </m:r>
                  </m:oMath>
                </a14:m>
                <a:r>
                  <a:rPr lang="hu-HU" b="1" dirty="0"/>
                  <a:t> egyenlőtlenséget.</a:t>
                </a:r>
              </a:p>
              <a:p>
                <a:endParaRPr lang="hu-HU" b="1" dirty="0"/>
              </a:p>
              <a:p>
                <a:r>
                  <a:rPr lang="hu-HU" b="1" dirty="0"/>
                  <a:t>Az </a:t>
                </a:r>
                <a:r>
                  <a:rPr lang="hu-HU" b="1" i="1" dirty="0"/>
                  <a:t>akusztikai </a:t>
                </a:r>
                <a:r>
                  <a:rPr lang="hu-HU" b="1" dirty="0"/>
                  <a:t>Doppler-effektusban (**) érvényes, mert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hu-HU" b="1" dirty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hu-HU" b="1" dirty="0"/>
                  <a:t> két fizikailag különböző szituációra vonatkozik: Az első esetben az adó, a másodikban a vevő nyugszik a </a:t>
                </a:r>
                <a:r>
                  <a:rPr lang="hu-HU" b="1" i="1" dirty="0"/>
                  <a:t>levegőhöz</a:t>
                </a:r>
                <a:r>
                  <a:rPr lang="hu-HU" b="1" dirty="0"/>
                  <a:t> képest (amelyben a hangsebesség minden irányban </a:t>
                </a:r>
                <a:r>
                  <a:rPr lang="hu-HU" b="1" i="1" dirty="0"/>
                  <a:t>c</a:t>
                </a:r>
                <a:r>
                  <a:rPr lang="hu-HU" b="1" dirty="0"/>
                  <a:t>).</a:t>
                </a:r>
              </a:p>
              <a:p>
                <a:endParaRPr lang="hu-HU" sz="2000" b="1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6606EFB0-7007-416D-83D3-94F52764E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00" y="4460381"/>
                <a:ext cx="9931400" cy="2062103"/>
              </a:xfrm>
              <a:prstGeom prst="rect">
                <a:avLst/>
              </a:prstGeom>
              <a:blipFill>
                <a:blip r:embed="rId5"/>
                <a:stretch>
                  <a:fillRect l="-491" t="-17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EA4329DF-CCD2-4FEE-8F87-020392AE6C07}"/>
              </a:ext>
            </a:extLst>
          </p:cNvPr>
          <p:cNvSpPr txBox="1"/>
          <p:nvPr/>
        </p:nvSpPr>
        <p:spPr>
          <a:xfrm>
            <a:off x="2165350" y="2109257"/>
            <a:ext cx="186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Állítás: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3459125-7F5E-4961-8986-D6BB6493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64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"/>
    </mc:Choice>
    <mc:Fallback xmlns="">
      <p:transition spd="slow" advTm="2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A772F07F-D57B-4044-A836-361BB5E18A11}"/>
                  </a:ext>
                </a:extLst>
              </p:cNvPr>
              <p:cNvSpPr txBox="1"/>
              <p:nvPr/>
            </p:nvSpPr>
            <p:spPr>
              <a:xfrm>
                <a:off x="901700" y="495300"/>
                <a:ext cx="9283700" cy="3879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A Doppler-arány helyes matematikai megfogalmazása a következő:</a:t>
                </a:r>
              </a:p>
              <a:p>
                <a:endParaRPr lang="hu-HU" sz="20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𝐷𝐴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𝛥𝜏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𝛥𝜏</m:t>
                              </m:r>
                            </m:e>
                            <m:sub>
                              <m:r>
                                <a:rPr lang="hu-HU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400" dirty="0"/>
              </a:p>
              <a:p>
                <a:pPr algn="ctr"/>
                <a:endParaRPr lang="hu-HU" sz="2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dirty="0">
                            <a:sym typeface="Symbol" panose="05050102010706020507" pitchFamily="18" charset="2"/>
                          </a:rPr>
                          <m:t>(</m:t>
                        </m:r>
                        <m:sSup>
                          <m:sSupPr>
                            <m:ctrlPr>
                              <a:rPr lang="hu-HU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hu-HU" sz="2400" b="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hu-HU" sz="2400" b="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u-HU" sz="2400" dirty="0"/>
                          <m:t>/</m:t>
                        </m:r>
                        <m:sSup>
                          <m:sSupPr>
                            <m:ctrlPr>
                              <a:rPr lang="hu-HU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hu-HU" sz="2400" b="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</m:e>
                          <m:sup>
                            <m:r>
                              <a:rPr lang="hu-HU" sz="2400" b="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hu-HU" sz="2400" b="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 dirty="0">
                            <a:sym typeface="Symbol" panose="05050102010706020507" pitchFamily="18" charset="2"/>
                          </a:rPr>
                          <m:t>(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hu-HU" sz="2400" b="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𝛷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l-G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hu-HU" sz="2400" b="0" dirty="0">
                  <a:ea typeface="Cambria Math" panose="02040503050406030204" pitchFamily="18" charset="0"/>
                </a:endParaRPr>
              </a:p>
              <a:p>
                <a:pPr algn="ctr"/>
                <a:endParaRPr lang="hu-HU" sz="2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𝐷𝐴</m:t>
                        </m:r>
                      </m:e>
                      <m:sub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dirty="0">
                            <a:sym typeface="Symbol" panose="05050102010706020507" pitchFamily="18" charset="2"/>
                          </a:rPr>
                          <m:t>(</m:t>
                        </m:r>
                        <m:r>
                          <a:rPr lang="hu-HU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 dirty="0">
                            <a:sym typeface="Symbol" panose="05050102010706020507" pitchFamily="18" charset="2"/>
                          </a:rPr>
                          <m:t>(</m:t>
                        </m:r>
                        <m:sSup>
                          <m:sSupPr>
                            <m:ctrlPr>
                              <a:rPr lang="hu-HU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u-HU" sz="2400" dirty="0"/>
                          <m:t>/</m:t>
                        </m:r>
                        <m:sSup>
                          <m:sSupPr>
                            <m:ctrlPr>
                              <a:rPr lang="hu-HU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hu-HU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</m:e>
                          <m:sup>
                            <m:r>
                              <a:rPr lang="hu-HU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𝛷</m:t>
                        </m:r>
                      </m:den>
                    </m:f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el-GR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u-HU" sz="2400" i="1" dirty="0"/>
                  <a:t>(1 + v/c)</a:t>
                </a:r>
              </a:p>
              <a:p>
                <a:pPr algn="ctr"/>
                <a:endParaRPr lang="hu-HU" sz="2400" dirty="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A772F07F-D57B-4044-A836-361BB5E18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00" y="495300"/>
                <a:ext cx="9283700" cy="3879203"/>
              </a:xfrm>
              <a:prstGeom prst="rect">
                <a:avLst/>
              </a:prstGeom>
              <a:blipFill>
                <a:blip r:embed="rId2"/>
                <a:stretch>
                  <a:fillRect l="-722" t="-7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C24FCFA4-7AC4-4F43-8CC9-F2F73F346B07}"/>
                  </a:ext>
                </a:extLst>
              </p:cNvPr>
              <p:cNvSpPr txBox="1"/>
              <p:nvPr/>
            </p:nvSpPr>
            <p:spPr>
              <a:xfrm>
                <a:off x="1498600" y="4216400"/>
                <a:ext cx="96393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De ennek a két kifejezésnek ugyanazzal a </a:t>
                </a:r>
                <a:r>
                  <a:rPr lang="hu-HU" sz="2000" b="1" i="1" dirty="0"/>
                  <a:t>DA</a:t>
                </a:r>
                <a:r>
                  <a:rPr lang="hu-HU" sz="2000" b="1" dirty="0"/>
                  <a:t>-</a:t>
                </a:r>
                <a:r>
                  <a:rPr lang="hu-HU" sz="2000" b="1" dirty="0" err="1"/>
                  <a:t>val</a:t>
                </a:r>
                <a:r>
                  <a:rPr lang="hu-HU" sz="2000" b="1" dirty="0"/>
                  <a:t> kell egyenlőnek lennie. Az egyenlítésükből kapjuk meg a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</m:oMath>
                </a14:m>
                <a:r>
                  <a:rPr lang="hu-HU" sz="2000" b="1" dirty="0"/>
                  <a:t> függvényt:</a:t>
                </a: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C24FCFA4-7AC4-4F43-8CC9-F2F73F346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00" y="4216400"/>
                <a:ext cx="9639300" cy="707886"/>
              </a:xfrm>
              <a:prstGeom prst="rect">
                <a:avLst/>
              </a:prstGeom>
              <a:blipFill>
                <a:blip r:embed="rId3"/>
                <a:stretch>
                  <a:fillRect l="-696" t="-5172" b="-146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églalap 4">
            <a:extLst>
              <a:ext uri="{FF2B5EF4-FFF2-40B4-BE49-F238E27FC236}">
                <a16:creationId xmlns:a16="http://schemas.microsoft.com/office/drawing/2014/main" id="{19FD2080-649B-4E66-A57B-5AB16350A45A}"/>
              </a:ext>
            </a:extLst>
          </p:cNvPr>
          <p:cNvSpPr/>
          <p:nvPr/>
        </p:nvSpPr>
        <p:spPr>
          <a:xfrm>
            <a:off x="4445000" y="5981700"/>
            <a:ext cx="3124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71795C3-3AAF-4DE8-B322-84B298342191}"/>
                  </a:ext>
                </a:extLst>
              </p:cNvPr>
              <p:cNvSpPr txBox="1"/>
              <p:nvPr/>
            </p:nvSpPr>
            <p:spPr>
              <a:xfrm>
                <a:off x="1498600" y="5245100"/>
                <a:ext cx="8864600" cy="135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𝜱</m:t>
                    </m:r>
                  </m:oMath>
                </a14:m>
                <a:r>
                  <a:rPr lang="hu-HU" sz="2400" b="1" i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hu-HU" sz="2400" b="1" i="1" dirty="0"/>
              </a:p>
              <a:p>
                <a:pPr algn="ctr"/>
                <a:endParaRPr lang="hu-HU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𝜟𝝉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71795C3-3AAF-4DE8-B322-84B298342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00" y="5245100"/>
                <a:ext cx="8864600" cy="1356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9D9FABE-1F26-4444-88B7-A41DDF08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8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"/>
    </mc:Choice>
    <mc:Fallback xmlns="">
      <p:transition spd="slow" advTm="3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9901893C-4A9E-443B-8E8B-2A58FD453D67}"/>
                  </a:ext>
                </a:extLst>
              </p:cNvPr>
              <p:cNvSpPr txBox="1"/>
              <p:nvPr/>
            </p:nvSpPr>
            <p:spPr>
              <a:xfrm>
                <a:off x="736600" y="533400"/>
                <a:ext cx="10020300" cy="210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Ha ezt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000" dirty="0">
                        <a:sym typeface="Symbol" panose="05050102010706020507" pitchFamily="18" charset="2"/>
                      </a:rPr>
                      <m:t></m:t>
                    </m:r>
                  </m:oMath>
                </a14:m>
                <a:r>
                  <a:rPr lang="hu-HU" sz="2000" b="1" dirty="0"/>
                  <a:t>-t visszahelyettesítjük akár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000" b="1" dirty="0"/>
                  <a:t> akár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hu-HU" sz="2000" b="1" dirty="0"/>
                  <a:t> képletébe, megkapjuk </a:t>
                </a:r>
                <a:r>
                  <a:rPr lang="hu-HU" sz="2000" b="1" i="1" dirty="0"/>
                  <a:t>DA </a:t>
                </a:r>
                <a:r>
                  <a:rPr lang="hu-HU" sz="2000" b="1" dirty="0"/>
                  <a:t>mindkét inerciarendszerben érvényes formuláját:</a:t>
                </a:r>
              </a:p>
              <a:p>
                <a:endParaRPr lang="hu-HU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𝑫𝑨</m:t>
                      </m:r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9901893C-4A9E-443B-8E8B-2A58FD453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533400"/>
                <a:ext cx="10020300" cy="2106859"/>
              </a:xfrm>
              <a:prstGeom prst="rect">
                <a:avLst/>
              </a:prstGeom>
              <a:blipFill>
                <a:blip r:embed="rId2"/>
                <a:stretch>
                  <a:fillRect l="-669" t="-17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zövegdoboz 2">
            <a:extLst>
              <a:ext uri="{FF2B5EF4-FFF2-40B4-BE49-F238E27FC236}">
                <a16:creationId xmlns:a16="http://schemas.microsoft.com/office/drawing/2014/main" id="{B5411A8C-1BBA-402A-90A6-1F996267B4E9}"/>
              </a:ext>
            </a:extLst>
          </p:cNvPr>
          <p:cNvSpPr txBox="1"/>
          <p:nvPr/>
        </p:nvSpPr>
        <p:spPr>
          <a:xfrm>
            <a:off x="965200" y="2844800"/>
            <a:ext cx="1071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Most már könnyen megkaphatjuk a Doppler-arányt abban a </a:t>
            </a:r>
            <a:r>
              <a:rPr lang="hu-HU" sz="2000" b="1" i="1" dirty="0"/>
              <a:t>K</a:t>
            </a:r>
            <a:r>
              <a:rPr lang="hu-HU" sz="2000" b="1" dirty="0"/>
              <a:t> inerciarendszerben is, amelyben az adó is, a vevő is mozog: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C8E58AC-E6AF-44B4-868B-F34C5680F812}"/>
                  </a:ext>
                </a:extLst>
              </p:cNvPr>
              <p:cNvSpPr txBox="1"/>
              <p:nvPr/>
            </p:nvSpPr>
            <p:spPr>
              <a:xfrm>
                <a:off x="1193800" y="3994327"/>
                <a:ext cx="9893300" cy="1418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800" b="1" i="1" smtClean="0">
                        <a:latin typeface="Cambria Math" panose="02040503050406030204" pitchFamily="18" charset="0"/>
                      </a:rPr>
                      <m:t>𝑫𝑨</m:t>
                    </m:r>
                    <m:r>
                      <a:rPr lang="hu-HU" sz="28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𝜟𝝉</m:t>
                            </m:r>
                          </m:e>
                          <m:sub>
                            <m:r>
                              <a:rPr lang="hu-HU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𝜟𝝉</m:t>
                            </m:r>
                          </m:e>
                          <m:sub>
                            <m:r>
                              <a:rPr lang="hu-HU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den>
                    </m:f>
                    <m:r>
                      <a:rPr lang="hu-HU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80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u-H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800" dirty="0">
                            <a:sym typeface="Symbol" panose="05050102010706020507" pitchFamily="18" charset="2"/>
                          </a:rPr>
                          <m:t>(</m:t>
                        </m:r>
                        <m:sSubSup>
                          <m:sSubSupPr>
                            <m:ctrlPr>
                              <a:rPr lang="hu-HU" sz="280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hu-HU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hu-HU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sub>
                          <m:sup>
                            <m:r>
                              <a:rPr lang="hu-HU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hu-HU" sz="2800" dirty="0"/>
                          <m:t>/</m:t>
                        </m:r>
                        <m:sSup>
                          <m:sSupPr>
                            <m:ctrlPr>
                              <a:rPr lang="hu-HU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hu-HU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</m:e>
                          <m:sup>
                            <m:r>
                              <a:rPr lang="hu-HU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hu-HU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800" dirty="0">
                            <a:sym typeface="Symbol" panose="05050102010706020507" pitchFamily="18" charset="2"/>
                          </a:rPr>
                          <m:t>(</m:t>
                        </m:r>
                        <m:sSubSup>
                          <m:sSubSupPr>
                            <m:ctrlPr>
                              <a:rPr lang="hu-HU" sz="280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hu-HU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𝑣</m:t>
                            </m:r>
                          </m:e>
                          <m:sub>
                            <m:r>
                              <a:rPr lang="hu-HU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sub>
                          <m:sup>
                            <m:r>
                              <a:rPr lang="hu-HU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hu-HU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/</m:t>
                        </m:r>
                        <m:sSup>
                          <m:sSupPr>
                            <m:ctrlPr>
                              <a:rPr lang="hu-HU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hu-HU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𝑐</m:t>
                            </m:r>
                          </m:e>
                          <m:sup>
                            <m:r>
                              <a:rPr lang="hu-HU" sz="2800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a:rPr lang="hu-HU" sz="28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den>
                    </m:f>
                  </m:oMath>
                </a14:m>
                <a:r>
                  <a:rPr lang="hu-HU" sz="2800" dirty="0"/>
                  <a:t> </a:t>
                </a:r>
                <a14:m>
                  <m:oMath xmlns:m="http://schemas.openxmlformats.org/officeDocument/2006/math">
                    <m:r>
                      <a:rPr lang="hu-H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hu-HU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hu-HU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hu-HU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hu-HU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sz="2800" b="1" i="0" dirty="0">
                    <a:latin typeface="+mj-lt"/>
                  </a:rPr>
                  <a:t> =</a:t>
                </a:r>
                <a14:m>
                  <m:oMath xmlns:m="http://schemas.openxmlformats.org/officeDocument/2006/math">
                    <m:r>
                      <a:rPr lang="hu-HU" sz="28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hu-HU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bSup>
                              <m:sSubSupPr>
                                <m:ctrlP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  <m:sup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bSup>
                              <m:sSubSupPr>
                                <m:ctrlP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  <m:sup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hu-HU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8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8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sz="2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800" b="1" i="1" dirty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  <m:r>
                          <a:rPr lang="hu-HU" sz="2800" b="1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8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hu-HU" sz="2800" b="1" i="1" dirty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sz="2800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800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  <m:r>
                          <a:rPr lang="hu-HU" sz="2800" b="1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sz="2800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hu-HU" sz="2800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8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</m:sSub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sub>
                            </m:sSub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hu-HU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  <m:r>
                          <a:rPr lang="hu-HU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hu-HU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hu-HU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  <m:r>
                              <a:rPr lang="hu-HU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hu-HU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hu-HU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hu-HU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hu-HU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  <m:r>
                              <a:rPr lang="hu-HU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hu-HU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</m:e>
                    </m:rad>
                  </m:oMath>
                </a14:m>
                <a:endParaRPr lang="hu-HU" sz="2800" b="1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C8E58AC-E6AF-44B4-868B-F34C5680F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00" y="3994327"/>
                <a:ext cx="9893300" cy="14182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218AE1A-8F5B-4AB0-9044-81308B74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838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"/>
    </mc:Choice>
    <mc:Fallback xmlns="">
      <p:transition spd="slow" advTm="50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1CCBD8D-7A6A-4A1C-B45E-F7014848E250}"/>
              </a:ext>
            </a:extLst>
          </p:cNvPr>
          <p:cNvSpPr txBox="1"/>
          <p:nvPr/>
        </p:nvSpPr>
        <p:spPr>
          <a:xfrm>
            <a:off x="1958975" y="277842"/>
            <a:ext cx="666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1. A speciális relativitáselmélet első posztulátuma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F160299-8768-4FDF-B269-428B33907D02}"/>
              </a:ext>
            </a:extLst>
          </p:cNvPr>
          <p:cNvSpPr txBox="1"/>
          <p:nvPr/>
        </p:nvSpPr>
        <p:spPr>
          <a:xfrm>
            <a:off x="1092200" y="1023105"/>
            <a:ext cx="889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két posztulátum:</a:t>
            </a:r>
          </a:p>
          <a:p>
            <a:endParaRPr lang="hu-HU" b="1" dirty="0"/>
          </a:p>
          <a:p>
            <a:pPr marL="342900" indent="-342900">
              <a:buAutoNum type="arabicPeriod"/>
            </a:pPr>
            <a:r>
              <a:rPr lang="hu-HU" sz="2400" b="1" dirty="0"/>
              <a:t>A fénysebesség minden inerciarendszerben minden irányban ugyanazzal a </a:t>
            </a:r>
            <a:r>
              <a:rPr lang="hu-HU" sz="2400" b="1" i="1" dirty="0"/>
              <a:t>c</a:t>
            </a:r>
            <a:r>
              <a:rPr lang="hu-HU" sz="2400" b="1" dirty="0"/>
              <a:t>-vel egyenlő és független a fényforrás sebességétől;</a:t>
            </a:r>
          </a:p>
          <a:p>
            <a:pPr marL="342900" indent="-342900">
              <a:buAutoNum type="arabicPeriod"/>
            </a:pPr>
            <a:endParaRPr lang="hu-HU" sz="2400" b="1" dirty="0"/>
          </a:p>
          <a:p>
            <a:pPr marL="342900" indent="-342900">
              <a:buAutoNum type="arabicPeriod"/>
            </a:pPr>
            <a:r>
              <a:rPr lang="hu-HU" sz="2400" b="1" dirty="0"/>
              <a:t>A fizika törvényei minden inerciarendszerben egyformák.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E82DC97-6D77-4268-9747-3A6905496DA4}"/>
              </a:ext>
            </a:extLst>
          </p:cNvPr>
          <p:cNvSpPr txBox="1"/>
          <p:nvPr/>
        </p:nvSpPr>
        <p:spPr>
          <a:xfrm>
            <a:off x="1092200" y="3244850"/>
            <a:ext cx="8089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Ebben a fejezetben az első posztulátumról lesz szó.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2F891E5-AFA1-40D7-ADB2-7959E5AA9F17}"/>
              </a:ext>
            </a:extLst>
          </p:cNvPr>
          <p:cNvSpPr txBox="1"/>
          <p:nvPr/>
        </p:nvSpPr>
        <p:spPr>
          <a:xfrm>
            <a:off x="1092200" y="3711237"/>
            <a:ext cx="9067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első posztulátum állításai nem matematikai természetű posztulátumok, hanem </a:t>
            </a:r>
            <a:r>
              <a:rPr lang="hu-HU" b="1" i="1" dirty="0"/>
              <a:t>reális kísérletekre</a:t>
            </a:r>
            <a:r>
              <a:rPr lang="hu-HU" b="1" dirty="0"/>
              <a:t> vonatkozó kijelentések.</a:t>
            </a:r>
          </a:p>
          <a:p>
            <a:endParaRPr lang="hu-HU" b="1" dirty="0"/>
          </a:p>
          <a:p>
            <a:r>
              <a:rPr lang="hu-HU" b="1" dirty="0"/>
              <a:t>Következmény: Koordinátarendszerről (és „a távoli órák szinkronizációjáról”) az első posztulátummal kapcsolatban nem lehet szó, mert koordinátarendszer csak a képzeletünkben létezik, se a laboratóriumban, se máshol sem realizálható (gondoljunk a gömbi koordinátarendszerre, amelyben a bolygómozgást írjuk le). A koordinátarendszer ugyanis több, mint három egymásra merőleges tengely, mert a koordinátavonalak mindenütt sűrűn behálózzák a teret.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39C1D1-DE1F-479B-A9F9-BB075EB9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74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"/>
    </mc:Choice>
    <mc:Fallback xmlns="">
      <p:transition spd="slow" advTm="50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AEE91441-BBAC-470C-9E31-5503A76B8727}"/>
                  </a:ext>
                </a:extLst>
              </p:cNvPr>
              <p:cNvSpPr txBox="1"/>
              <p:nvPr/>
            </p:nvSpPr>
            <p:spPr>
              <a:xfrm>
                <a:off x="1009650" y="381000"/>
                <a:ext cx="9188450" cy="2619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Az elsődleges célunk azonban a</a:t>
                </a:r>
              </a:p>
              <a:p>
                <a:pPr algn="ctr"/>
                <a:r>
                  <a:rPr lang="hu-HU" sz="2000" b="1" dirty="0"/>
                  <a:t>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𝜟𝝉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000" dirty="0"/>
                  <a:t>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hu-HU" sz="2000" b="1" dirty="0"/>
              </a:p>
              <a:p>
                <a:r>
                  <a:rPr lang="hu-HU" sz="2000" b="1" dirty="0"/>
                  <a:t> képlet megkeresése volt. </a:t>
                </a:r>
              </a:p>
              <a:p>
                <a:endParaRPr lang="hu-HU" sz="2000" b="1" dirty="0"/>
              </a:p>
              <a:p>
                <a:r>
                  <a:rPr lang="hu-HU" sz="2000" b="1" dirty="0"/>
                  <a:t>A képlet azt fejezi ki, hogy az einsteini előírásnak megfelelő koordinátaidőhöz képest a mozgó testeken az idő lelassul. Ez az </a:t>
                </a:r>
                <a:r>
                  <a:rPr lang="hu-HU" sz="2000" b="1" i="1" dirty="0"/>
                  <a:t>idődilatáció.</a:t>
                </a:r>
              </a:p>
              <a:p>
                <a:endParaRPr lang="hu-HU" sz="2000" b="1" i="1" dirty="0"/>
              </a:p>
              <a:p>
                <a:r>
                  <a:rPr lang="hu-HU" sz="2000" b="1" dirty="0"/>
                  <a:t>Ez a képlet sugallja, hogy a testek sebessége nem haladhatja meg a fénysebességet</a:t>
                </a:r>
                <a:r>
                  <a:rPr lang="hu-HU" b="1" dirty="0"/>
                  <a:t>.</a:t>
                </a:r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AEE91441-BBAC-470C-9E31-5503A76B8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50" y="381000"/>
                <a:ext cx="9188450" cy="2619500"/>
              </a:xfrm>
              <a:prstGeom prst="rect">
                <a:avLst/>
              </a:prstGeom>
              <a:blipFill>
                <a:blip r:embed="rId2"/>
                <a:stretch>
                  <a:fillRect l="-730" t="-1399" b="-326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zövegdoboz 2">
            <a:extLst>
              <a:ext uri="{FF2B5EF4-FFF2-40B4-BE49-F238E27FC236}">
                <a16:creationId xmlns:a16="http://schemas.microsoft.com/office/drawing/2014/main" id="{C16DA70E-6DCD-483F-B7EA-73F981B37BCF}"/>
              </a:ext>
            </a:extLst>
          </p:cNvPr>
          <p:cNvSpPr txBox="1"/>
          <p:nvPr/>
        </p:nvSpPr>
        <p:spPr>
          <a:xfrm>
            <a:off x="1009650" y="3429000"/>
            <a:ext cx="8864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Visszatérünk az optikai Doppler-effektushoz. </a:t>
            </a:r>
          </a:p>
          <a:p>
            <a:endParaRPr lang="hu-HU" sz="2000" b="1" dirty="0"/>
          </a:p>
          <a:p>
            <a:r>
              <a:rPr lang="hu-HU" sz="2000" b="1" dirty="0"/>
              <a:t>A newtoni fizikában a jelenség egyedüli oka az adó és a vevő közötti távolság folyamatos változása.</a:t>
            </a:r>
          </a:p>
          <a:p>
            <a:endParaRPr lang="hu-HU" sz="2000" b="1" dirty="0"/>
          </a:p>
          <a:p>
            <a:r>
              <a:rPr lang="hu-HU" sz="2000" b="1" dirty="0"/>
              <a:t>A relativitáselméletben ehhez még társul az idődilatáció.</a:t>
            </a:r>
          </a:p>
          <a:p>
            <a:endParaRPr lang="hu-HU" sz="2000" b="1" dirty="0"/>
          </a:p>
          <a:p>
            <a:r>
              <a:rPr lang="hu-HU" sz="2000" b="1" dirty="0"/>
              <a:t>De a relativitáselmélet szerint a Doppler-effektusnak van olyan változata is, amikor </a:t>
            </a:r>
            <a:r>
              <a:rPr lang="hu-HU" sz="2000" b="1" i="1" dirty="0"/>
              <a:t>csak az idődilatáció </a:t>
            </a:r>
            <a:r>
              <a:rPr lang="hu-HU" sz="2000" b="1" dirty="0"/>
              <a:t>számít: Ez a </a:t>
            </a:r>
            <a:r>
              <a:rPr lang="hu-HU" sz="2000" b="1" i="1" dirty="0"/>
              <a:t>tranzverzális Doppler-effektus </a:t>
            </a:r>
            <a:r>
              <a:rPr lang="hu-HU" sz="2000" b="1" dirty="0"/>
              <a:t>(</a:t>
            </a:r>
            <a:r>
              <a:rPr lang="hu-HU" sz="2000" b="1" dirty="0" err="1"/>
              <a:t>szembeállítva</a:t>
            </a:r>
            <a:r>
              <a:rPr lang="hu-HU" sz="2000" b="1" dirty="0"/>
              <a:t> a </a:t>
            </a:r>
            <a:r>
              <a:rPr lang="hu-HU" sz="2000" b="1" i="1" dirty="0"/>
              <a:t>longitudinálissal</a:t>
            </a:r>
            <a:r>
              <a:rPr lang="hu-HU" sz="2000" b="1" dirty="0"/>
              <a:t>).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5F64EFC-1967-40C2-8F24-51ADABAA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10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"/>
    </mc:Choice>
    <mc:Fallback xmlns="">
      <p:transition spd="slow" advTm="31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3FE112B9-F5D2-42D3-8666-DBB375D7A76C}"/>
                  </a:ext>
                </a:extLst>
              </p:cNvPr>
              <p:cNvSpPr txBox="1"/>
              <p:nvPr/>
            </p:nvSpPr>
            <p:spPr>
              <a:xfrm>
                <a:off x="571500" y="876300"/>
                <a:ext cx="9740900" cy="2399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A tranzverzális Doppler-effektus tiszta formában akkor figyelhető meg, amikor a vevő körpályán kering az adó körül. A newtoni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sz="2000" b="1" dirty="0"/>
                  <a:t> a relativisztikus pedig a következő:</a:t>
                </a:r>
              </a:p>
              <a:p>
                <a:endParaRPr lang="hu-HU" b="1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dirty="0">
                            <a:sym typeface="Symbol" panose="05050102010706020507" pitchFamily="18" charset="2"/>
                          </a:rPr>
                          <m:t>(</m:t>
                        </m:r>
                        <m:sSup>
                          <m:sSupPr>
                            <m:ctrlPr>
                              <a:rPr lang="hu-HU" sz="24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𝒗</m:t>
                            </m:r>
                          </m:e>
                          <m:sup>
                            <m:r>
                              <a:rPr lang="hu-HU" sz="24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hu-HU" sz="2400" b="1" dirty="0"/>
                          <m:t>/</m:t>
                        </m:r>
                        <m:sSup>
                          <m:sSupPr>
                            <m:ctrlPr>
                              <a:rPr lang="hu-HU" sz="24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sup>
                        </m:sSup>
                        <m:r>
                          <a:rPr lang="hu-HU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hu-HU" sz="2400" dirty="0">
                            <a:sym typeface="Symbol" panose="05050102010706020507" pitchFamily="18" charset="2"/>
                          </a:rPr>
                          <m:t>(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0)</m:t>
                        </m:r>
                      </m:den>
                    </m:f>
                  </m:oMath>
                </a14:m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𝜟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sz="2400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hu-HU" sz="2400" b="1" dirty="0"/>
              </a:p>
              <a:p>
                <a:endParaRPr lang="hu-HU" b="1" dirty="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3FE112B9-F5D2-42D3-8666-DBB375D7A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876300"/>
                <a:ext cx="9740900" cy="2399888"/>
              </a:xfrm>
              <a:prstGeom prst="rect">
                <a:avLst/>
              </a:prstGeom>
              <a:blipFill>
                <a:blip r:embed="rId2"/>
                <a:stretch>
                  <a:fillRect l="-688" t="-152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231A6508-78C3-4A05-93E6-0EA374B424FF}"/>
                  </a:ext>
                </a:extLst>
              </p:cNvPr>
              <p:cNvSpPr txBox="1"/>
              <p:nvPr/>
            </p:nvSpPr>
            <p:spPr>
              <a:xfrm>
                <a:off x="673100" y="3441700"/>
                <a:ext cx="10414000" cy="3339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i="1" dirty="0"/>
                  <a:t>Az óraparadoxon (ikerparadoxon): </a:t>
                </a:r>
                <a:r>
                  <a:rPr lang="hu-HU" sz="2000" b="1" dirty="0"/>
                  <a:t>Két találkozás között a testeken különböző sajátidő telik el, mert az</a:t>
                </a:r>
              </a:p>
              <a:p>
                <a:endParaRPr lang="hu-HU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hu-HU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hu-H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hu-HU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hu-H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hu-HU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sup>
                        <m:e>
                          <m:r>
                            <a:rPr lang="hu-HU" sz="20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  <m:r>
                            <a:rPr lang="hu-HU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ad>
                            <m:radPr>
                              <m:degHide m:val="on"/>
                              <m:ctrlPr>
                                <a:rPr lang="hu-H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u-HU" sz="2000" b="1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p>
                                <m:sSupPr>
                                  <m:ctrlPr>
                                    <a:rPr lang="hu-HU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hu-HU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hu-HU" sz="20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hu-HU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hu-HU" sz="20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hu-HU" sz="2000" b="1" i="1" smtClean="0"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sSup>
                                <m:sSupPr>
                                  <m:ctrlPr>
                                    <a:rPr lang="hu-HU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hu-HU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</m:oMath>
                  </m:oMathPara>
                </a14:m>
                <a:endParaRPr lang="hu-HU" sz="2000" b="1" dirty="0"/>
              </a:p>
              <a:p>
                <a:r>
                  <a:rPr lang="hu-HU" sz="2000" b="1" dirty="0"/>
                  <a:t>integrál értéke függ a pályától.</a:t>
                </a:r>
              </a:p>
              <a:p>
                <a:endParaRPr lang="hu-HU" sz="2000" b="1" dirty="0"/>
              </a:p>
              <a:p>
                <a:r>
                  <a:rPr lang="hu-HU" sz="2000" b="1" dirty="0"/>
                  <a:t>A 2. fejezetben tárgyalt „newtoni szinkronizálás” (10. dia) az ikerparadoxon miatt hibás: Ha az órákat az eredeti közös helyre visszavisszük, nem mutatják ugyanazt az időt. Az 5. dián azonban a szimmetrikus mozgatás nem rontja el az órák </a:t>
                </a:r>
                <a:r>
                  <a:rPr lang="hu-HU" sz="2000" b="1" dirty="0" err="1"/>
                  <a:t>szinkronizáltságát</a:t>
                </a:r>
                <a:r>
                  <a:rPr lang="hu-HU" sz="2000" b="1" dirty="0"/>
                  <a:t>.</a:t>
                </a: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231A6508-78C3-4A05-93E6-0EA374B42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3441700"/>
                <a:ext cx="10414000" cy="3339632"/>
              </a:xfrm>
              <a:prstGeom prst="rect">
                <a:avLst/>
              </a:prstGeom>
              <a:blipFill>
                <a:blip r:embed="rId3"/>
                <a:stretch>
                  <a:fillRect l="-878" t="-1463" r="-878" b="-25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DCB0013-723A-4758-8D83-D2FCEB2E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2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"/>
    </mc:Choice>
    <mc:Fallback xmlns="">
      <p:transition spd="slow" advTm="27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AA7F2968-27C0-4FD8-B690-CD7686EEED38}"/>
              </a:ext>
            </a:extLst>
          </p:cNvPr>
          <p:cNvSpPr txBox="1"/>
          <p:nvPr/>
        </p:nvSpPr>
        <p:spPr>
          <a:xfrm>
            <a:off x="2324100" y="516108"/>
            <a:ext cx="683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5. A relatív sebesség és a sebességösszeadás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639BBF2-C42E-4817-B205-352B8CEDD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284381"/>
            <a:ext cx="6413500" cy="3298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2B3A4000-3898-4060-B6C6-21BFC102F9BB}"/>
                  </a:ext>
                </a:extLst>
              </p:cNvPr>
              <p:cNvSpPr txBox="1"/>
              <p:nvPr/>
            </p:nvSpPr>
            <p:spPr>
              <a:xfrm>
                <a:off x="1041400" y="4889500"/>
                <a:ext cx="9398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Kérdés: Hogyan fejezhető ki a </a:t>
                </a:r>
                <a:r>
                  <a:rPr lang="hu-HU" sz="2000" b="1" i="1" dirty="0"/>
                  <a:t>v </a:t>
                </a:r>
                <a:r>
                  <a:rPr lang="hu-HU" sz="2000" b="1" dirty="0"/>
                  <a:t>relatív sebesség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hu-HU" sz="2000" b="1" dirty="0">
                    <a:latin typeface="Calibri" panose="020F0502020204030204" pitchFamily="34" charset="0"/>
                  </a:rPr>
                  <a:t>-n és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hu-HU" sz="2000" b="1" dirty="0"/>
                  <a:t>-n keresztül?</a:t>
                </a:r>
              </a:p>
              <a:p>
                <a:endParaRPr lang="hu-HU" sz="2000" b="1" dirty="0"/>
              </a:p>
              <a:p>
                <a:r>
                  <a:rPr lang="hu-HU" sz="2000" b="1" dirty="0"/>
                  <a:t>Azt kell kihasználni, hogy a </a:t>
                </a:r>
                <a:r>
                  <a:rPr lang="hu-HU" sz="2000" b="1" i="1" dirty="0"/>
                  <a:t>DA </a:t>
                </a:r>
                <a:r>
                  <a:rPr lang="hu-HU" sz="2000" b="1" dirty="0"/>
                  <a:t>ugyanaz, akár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hu-HU" sz="2000" b="1" dirty="0"/>
                  <a:t>-ban, akár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hu-HU" sz="2000" b="1" dirty="0"/>
                  <a:t>-ban, akár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hu-HU" sz="2000" b="1" dirty="0"/>
                  <a:t>-ben számítjuk ki.</a:t>
                </a:r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2B3A4000-3898-4060-B6C6-21BFC102F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0" y="4889500"/>
                <a:ext cx="9398000" cy="1323439"/>
              </a:xfrm>
              <a:prstGeom prst="rect">
                <a:avLst/>
              </a:prstGeom>
              <a:blipFill>
                <a:blip r:embed="rId3"/>
                <a:stretch>
                  <a:fillRect l="-713" t="-2304" b="-737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0039467B-05EE-408C-82EC-98015115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"/>
    </mc:Choice>
    <mc:Fallback xmlns="">
      <p:transition spd="slow" advTm="29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F65E17EA-E770-4E73-A274-E8AF2DB2A119}"/>
              </a:ext>
            </a:extLst>
          </p:cNvPr>
          <p:cNvGrpSpPr/>
          <p:nvPr/>
        </p:nvGrpSpPr>
        <p:grpSpPr>
          <a:xfrm>
            <a:off x="1918209" y="833865"/>
            <a:ext cx="8102600" cy="2032223"/>
            <a:chOff x="2057400" y="1710210"/>
            <a:chExt cx="8026400" cy="19287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Szövegdoboz 1">
                  <a:extLst>
                    <a:ext uri="{FF2B5EF4-FFF2-40B4-BE49-F238E27FC236}">
                      <a16:creationId xmlns:a16="http://schemas.microsoft.com/office/drawing/2014/main" id="{A792FBF1-D5E4-4287-BDF9-39B17C645CFA}"/>
                    </a:ext>
                  </a:extLst>
                </p:cNvPr>
                <p:cNvSpPr txBox="1"/>
                <p:nvPr/>
              </p:nvSpPr>
              <p:spPr>
                <a:xfrm>
                  <a:off x="3841750" y="2120900"/>
                  <a:ext cx="2476500" cy="118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hu-H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hu-HU" sz="24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sub>
                                </m:sSub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sSub>
                                  <m:sSubPr>
                                    <m:ctrlPr>
                                      <a:rPr lang="hu-H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hu-HU" sz="24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sub>
                                </m:sSub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den>
                            </m:f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f>
                              <m:f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 </m:t>
                                </m:r>
                                <m:sSub>
                                  <m:sSubPr>
                                    <m:ctrlPr>
                                      <a:rPr lang="hu-HU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hu-HU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hu-HU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hu-HU" sz="2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hu-HU" sz="2400" dirty="0"/>
                </a:p>
              </p:txBody>
            </p:sp>
          </mc:Choice>
          <mc:Fallback xmlns="">
            <p:sp>
              <p:nvSpPr>
                <p:cNvPr id="2" name="Szövegdoboz 1">
                  <a:extLst>
                    <a:ext uri="{FF2B5EF4-FFF2-40B4-BE49-F238E27FC236}">
                      <a16:creationId xmlns:a16="http://schemas.microsoft.com/office/drawing/2014/main" id="{A792FBF1-D5E4-4287-BDF9-39B17C645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1750" y="2120900"/>
                  <a:ext cx="2476500" cy="1183529"/>
                </a:xfrm>
                <a:prstGeom prst="rect">
                  <a:avLst/>
                </a:prstGeom>
                <a:blipFill>
                  <a:blip r:embed="rId3"/>
                  <a:stretch>
                    <a:fillRect r="-26764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4FC57337-09B1-4255-B91F-65AFD0866165}"/>
                    </a:ext>
                  </a:extLst>
                </p:cNvPr>
                <p:cNvSpPr txBox="1"/>
                <p:nvPr/>
              </p:nvSpPr>
              <p:spPr>
                <a:xfrm>
                  <a:off x="2057400" y="2120900"/>
                  <a:ext cx="1358900" cy="11835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num>
                              <m:den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hu-HU" sz="2400" dirty="0"/>
                </a:p>
              </p:txBody>
            </p:sp>
          </mc:Choice>
          <mc:Fallback xmlns=""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4FC57337-09B1-4255-B91F-65AFD08661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2120900"/>
                  <a:ext cx="1358900" cy="1183529"/>
                </a:xfrm>
                <a:prstGeom prst="rect">
                  <a:avLst/>
                </a:prstGeom>
                <a:blipFill>
                  <a:blip r:embed="rId4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Szövegdoboz 4">
              <a:extLst>
                <a:ext uri="{FF2B5EF4-FFF2-40B4-BE49-F238E27FC236}">
                  <a16:creationId xmlns:a16="http://schemas.microsoft.com/office/drawing/2014/main" id="{6AEBA2F9-6806-4815-AB63-9596475D48CB}"/>
                </a:ext>
              </a:extLst>
            </p:cNvPr>
            <p:cNvSpPr txBox="1"/>
            <p:nvPr/>
          </p:nvSpPr>
          <p:spPr>
            <a:xfrm>
              <a:off x="3536950" y="2481831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/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Szövegdoboz 7">
                  <a:extLst>
                    <a:ext uri="{FF2B5EF4-FFF2-40B4-BE49-F238E27FC236}">
                      <a16:creationId xmlns:a16="http://schemas.microsoft.com/office/drawing/2014/main" id="{14436C51-D9D8-4F1E-8157-B6931E79725A}"/>
                    </a:ext>
                  </a:extLst>
                </p:cNvPr>
                <p:cNvSpPr txBox="1"/>
                <p:nvPr/>
              </p:nvSpPr>
              <p:spPr>
                <a:xfrm>
                  <a:off x="7175500" y="1710210"/>
                  <a:ext cx="2908300" cy="19287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rad>
                          <m:radPr>
                            <m:degHide m:val="on"/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hu-HU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hu-HU" sz="2400" b="1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hu-HU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u-HU" sz="24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hu-H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hu-H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  <m:t>𝒗</m:t>
                                            </m:r>
                                          </m:e>
                                          <m:sub>
                                            <m: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  <m:t>𝒗</m:t>
                                            </m:r>
                                          </m:sub>
                                        </m:sSub>
                                        <m:r>
                                          <a:rPr lang="hu-HU" sz="2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  <m:t>𝒗</m:t>
                                            </m:r>
                                          </m:e>
                                          <m:sub>
                                            <m: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hu-HU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hu-HU" sz="2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𝒗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𝒂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𝒗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𝒗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𝒄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𝟐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r>
                                  <a:rPr lang="hu-HU" sz="24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hu-HU" sz="24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hu-HU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u-HU" sz="24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hu-HU" sz="24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hu-HU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hu-HU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  <m:t>𝒗</m:t>
                                            </m:r>
                                          </m:e>
                                          <m:sub>
                                            <m: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  <m:t>𝒗</m:t>
                                            </m:r>
                                          </m:sub>
                                        </m:sSub>
                                        <m:r>
                                          <a:rPr lang="hu-HU" sz="2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  <m:t>𝒗</m:t>
                                            </m:r>
                                          </m:e>
                                          <m:sub>
                                            <m: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  <m:t>𝒂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hu-HU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hu-HU" sz="2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hu-HU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𝒗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𝒂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𝒗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𝒗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𝒄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hu-HU" sz="2400" b="1" i="1">
                                                    <a:latin typeface="Cambria Math" panose="02040503050406030204" pitchFamily="18" charset="0"/>
                                                  </a:rPr>
                                                  <m:t>𝟐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den>
                                    </m:f>
                                  </m:e>
                                </m:d>
                              </m:den>
                            </m:f>
                          </m:e>
                        </m:rad>
                      </m:oMath>
                    </m:oMathPara>
                  </a14:m>
                  <a:endParaRPr lang="hu-HU" sz="2400" b="1" dirty="0"/>
                </a:p>
              </p:txBody>
            </p:sp>
          </mc:Choice>
          <mc:Fallback xmlns="">
            <p:sp>
              <p:nvSpPr>
                <p:cNvPr id="8" name="Szövegdoboz 7">
                  <a:extLst>
                    <a:ext uri="{FF2B5EF4-FFF2-40B4-BE49-F238E27FC236}">
                      <a16:creationId xmlns:a16="http://schemas.microsoft.com/office/drawing/2014/main" id="{14436C51-D9D8-4F1E-8157-B6931E7972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5500" y="1710210"/>
                  <a:ext cx="2908300" cy="1928728"/>
                </a:xfrm>
                <a:prstGeom prst="rect">
                  <a:avLst/>
                </a:prstGeom>
                <a:blipFill>
                  <a:blip r:embed="rId5"/>
                  <a:stretch>
                    <a:fillRect r="-2282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0D349BE7-6D55-402A-84B0-758A7C496C82}"/>
                  </a:ext>
                </a:extLst>
              </p:cNvPr>
              <p:cNvSpPr txBox="1"/>
              <p:nvPr/>
            </p:nvSpPr>
            <p:spPr>
              <a:xfrm>
                <a:off x="1031502" y="1704309"/>
                <a:ext cx="8258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𝑫𝑨</m:t>
                      </m:r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0D349BE7-6D55-402A-84B0-758A7C496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02" y="1704309"/>
                <a:ext cx="825810" cy="369332"/>
              </a:xfrm>
              <a:prstGeom prst="rect">
                <a:avLst/>
              </a:prstGeom>
              <a:blipFill>
                <a:blip r:embed="rId6"/>
                <a:stretch>
                  <a:fillRect l="-7353" r="-2206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54C792B4-221F-4707-8B60-4D20E07C1D32}"/>
                  </a:ext>
                </a:extLst>
              </p:cNvPr>
              <p:cNvSpPr txBox="1"/>
              <p:nvPr/>
            </p:nvSpPr>
            <p:spPr>
              <a:xfrm>
                <a:off x="4127501" y="3414429"/>
                <a:ext cx="4660699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54C792B4-221F-4707-8B60-4D20E07C1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501" y="3414429"/>
                <a:ext cx="4660699" cy="792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>
            <a:extLst>
              <a:ext uri="{FF2B5EF4-FFF2-40B4-BE49-F238E27FC236}">
                <a16:creationId xmlns:a16="http://schemas.microsoft.com/office/drawing/2014/main" id="{094D9F4D-5775-4871-8F48-E43AD01FFB98}"/>
              </a:ext>
            </a:extLst>
          </p:cNvPr>
          <p:cNvSpPr txBox="1"/>
          <p:nvPr/>
        </p:nvSpPr>
        <p:spPr>
          <a:xfrm>
            <a:off x="304800" y="3607501"/>
            <a:ext cx="469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/>
              <a:t>A 2. test relatív sebessége az 1.-hez képest: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469D281-CE5E-4853-A7E3-E441143B1D26}"/>
              </a:ext>
            </a:extLst>
          </p:cNvPr>
          <p:cNvSpPr txBox="1"/>
          <p:nvPr/>
        </p:nvSpPr>
        <p:spPr>
          <a:xfrm>
            <a:off x="749301" y="4900849"/>
            <a:ext cx="337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/>
              <a:t>A sebességösszeadás képlete:</a:t>
            </a:r>
            <a:endParaRPr lang="hu-HU" sz="2000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62DC890F-B95B-40B5-BF9B-5BA226EBD849}"/>
                  </a:ext>
                </a:extLst>
              </p:cNvPr>
              <p:cNvSpPr txBox="1"/>
              <p:nvPr/>
            </p:nvSpPr>
            <p:spPr>
              <a:xfrm>
                <a:off x="4236695" y="4660581"/>
                <a:ext cx="2832100" cy="825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62DC890F-B95B-40B5-BF9B-5BA226EBD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695" y="4660581"/>
                <a:ext cx="2832100" cy="8254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365C0EE8-4427-453E-851F-DFCBEBD5064D}"/>
                  </a:ext>
                </a:extLst>
              </p:cNvPr>
              <p:cNvSpPr txBox="1"/>
              <p:nvPr/>
            </p:nvSpPr>
            <p:spPr>
              <a:xfrm>
                <a:off x="8013700" y="3607501"/>
                <a:ext cx="311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𝑯𝒂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b="1" i="1" dirty="0"/>
                  <a:t>, akkor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b="1" i="1" dirty="0"/>
                  <a:t>)</a:t>
                </a:r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365C0EE8-4427-453E-851F-DFCBEBD50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700" y="3607501"/>
                <a:ext cx="3111500" cy="369332"/>
              </a:xfrm>
              <a:prstGeom prst="rect">
                <a:avLst/>
              </a:prstGeom>
              <a:blipFill>
                <a:blip r:embed="rId9"/>
                <a:stretch>
                  <a:fillRect l="-588"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667AB8E8-EA78-4034-8586-ACDC4CC67CC1}"/>
                  </a:ext>
                </a:extLst>
              </p:cNvPr>
              <p:cNvSpPr txBox="1"/>
              <p:nvPr/>
            </p:nvSpPr>
            <p:spPr>
              <a:xfrm>
                <a:off x="7543800" y="4888624"/>
                <a:ext cx="311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𝑯𝒂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b="1" i="1" dirty="0"/>
                  <a:t>, akkor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b="1" i="1" dirty="0"/>
                  <a:t>)</a:t>
                </a:r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667AB8E8-EA78-4034-8586-ACDC4CC67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888624"/>
                <a:ext cx="3111500" cy="369332"/>
              </a:xfrm>
              <a:prstGeom prst="rect">
                <a:avLst/>
              </a:prstGeom>
              <a:blipFill>
                <a:blip r:embed="rId10"/>
                <a:stretch>
                  <a:fillRect l="-588" t="-9836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zövegdoboz 2">
            <a:extLst>
              <a:ext uri="{FF2B5EF4-FFF2-40B4-BE49-F238E27FC236}">
                <a16:creationId xmlns:a16="http://schemas.microsoft.com/office/drawing/2014/main" id="{261CE39E-D4C2-4FC5-ACBD-8B4451AA962D}"/>
              </a:ext>
            </a:extLst>
          </p:cNvPr>
          <p:cNvSpPr txBox="1"/>
          <p:nvPr/>
        </p:nvSpPr>
        <p:spPr>
          <a:xfrm>
            <a:off x="749301" y="5905500"/>
            <a:ext cx="1037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Amikor a két sebesség nem </a:t>
            </a:r>
            <a:r>
              <a:rPr lang="hu-HU" b="1" dirty="0" err="1"/>
              <a:t>kollineáris</a:t>
            </a:r>
            <a:r>
              <a:rPr lang="hu-HU" b="1" dirty="0"/>
              <a:t>, a relatív sebesség és a sebességösszeadás képletét Lorentz-</a:t>
            </a:r>
          </a:p>
          <a:p>
            <a:r>
              <a:rPr lang="hu-HU" b="1" dirty="0"/>
              <a:t>transzformáció (8. feladat) segítségével lehet megtalálni.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6F4A9D0-7E3C-42C9-ADEA-E7112C5B8381}"/>
                  </a:ext>
                </a:extLst>
              </p:cNvPr>
              <p:cNvSpPr txBox="1"/>
              <p:nvPr/>
            </p:nvSpPr>
            <p:spPr>
              <a:xfrm>
                <a:off x="482600" y="2616200"/>
                <a:ext cx="5181600" cy="378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Átjelölés: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u-H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b="1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6F4A9D0-7E3C-42C9-ADEA-E7112C5B8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2616200"/>
                <a:ext cx="5181600" cy="378245"/>
              </a:xfrm>
              <a:prstGeom prst="rect">
                <a:avLst/>
              </a:prstGeom>
              <a:blipFill>
                <a:blip r:embed="rId11"/>
                <a:stretch>
                  <a:fillRect l="-941" t="-8065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>
            <a:extLst>
              <a:ext uri="{FF2B5EF4-FFF2-40B4-BE49-F238E27FC236}">
                <a16:creationId xmlns:a16="http://schemas.microsoft.com/office/drawing/2014/main" id="{07FA2647-C853-49C4-BBA8-859E81F96EC7}"/>
              </a:ext>
            </a:extLst>
          </p:cNvPr>
          <p:cNvSpPr txBox="1"/>
          <p:nvPr/>
        </p:nvSpPr>
        <p:spPr>
          <a:xfrm>
            <a:off x="749301" y="453566"/>
            <a:ext cx="681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19.dia két képletének egyenlítéséből (összevetéséből):</a:t>
            </a:r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AFE46208-2F66-46A5-B366-21A7D47C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9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"/>
    </mc:Choice>
    <mc:Fallback xmlns="">
      <p:transition spd="slow" advTm="31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7A261424-9625-47F2-8868-0D508843708A}"/>
                  </a:ext>
                </a:extLst>
              </p:cNvPr>
              <p:cNvSpPr txBox="1"/>
              <p:nvPr/>
            </p:nvSpPr>
            <p:spPr>
              <a:xfrm>
                <a:off x="622300" y="685800"/>
                <a:ext cx="103505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A relativitáselméletben a relatív sebesség képlete azért nem azonos a newtoni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sz="2000" b="1" dirty="0"/>
                  <a:t>-el, mert az 1.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000" b="1" dirty="0"/>
                  <a:t>nyugalmi rendszerének koordinátaideje különbözik annak a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hu-HU" sz="2000" b="1" dirty="0"/>
                  <a:t>-</a:t>
                </a:r>
                <a:r>
                  <a:rPr lang="hu-HU" sz="2000" b="1" dirty="0" err="1"/>
                  <a:t>nak</a:t>
                </a:r>
                <a:r>
                  <a:rPr lang="hu-HU" sz="2000" b="1" dirty="0"/>
                  <a:t> a </a:t>
                </a:r>
                <a:r>
                  <a:rPr lang="hu-HU" sz="2000" b="1" dirty="0" err="1"/>
                  <a:t>koordinátaidejétől</a:t>
                </a:r>
                <a:r>
                  <a:rPr lang="hu-HU" sz="2000" b="1" dirty="0"/>
                  <a:t>, amelyben a sebességek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sz="2000" b="1" dirty="0"/>
                  <a:t>-el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u-HU" sz="2000" b="1" dirty="0"/>
                  <a:t>-vel egyenlő. Ezt az egyidejűség relativitása bizonyítja a legvilágosabban.</a:t>
                </a:r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7A261424-9625-47F2-8868-0D508843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685800"/>
                <a:ext cx="10350500" cy="1323439"/>
              </a:xfrm>
              <a:prstGeom prst="rect">
                <a:avLst/>
              </a:prstGeom>
              <a:blipFill>
                <a:blip r:embed="rId2"/>
                <a:stretch>
                  <a:fillRect l="-589" t="-2765" b="-691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C844F1D5-8657-4AA5-8368-3F2A6965E56A}"/>
                  </a:ext>
                </a:extLst>
              </p:cNvPr>
              <p:cNvSpPr txBox="1"/>
              <p:nvPr/>
            </p:nvSpPr>
            <p:spPr>
              <a:xfrm>
                <a:off x="622300" y="2387600"/>
                <a:ext cx="10172700" cy="300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u-HU" sz="20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u-HU" sz="2000" b="1" dirty="0"/>
                  <a:t> különbség fizikai értelme a relativitáselméletben:  A két test közötti távolság növekedésének üteme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hu-HU" sz="2000" b="1" dirty="0"/>
                  <a:t>–</a:t>
                </a:r>
                <a:r>
                  <a:rPr lang="hu-HU" sz="2000" b="1" dirty="0" err="1"/>
                  <a:t>ban</a:t>
                </a:r>
                <a:r>
                  <a:rPr lang="hu-HU" sz="2000" b="1" dirty="0"/>
                  <a:t>.</a:t>
                </a:r>
              </a:p>
              <a:p>
                <a:endParaRPr lang="hu-HU" b="1" dirty="0"/>
              </a:p>
              <a:p>
                <a:r>
                  <a:rPr lang="hu-HU" b="1" dirty="0"/>
                  <a:t>Igazolás</a:t>
                </a:r>
                <a:r>
                  <a:rPr lang="hu-HU" sz="2400" b="1" dirty="0"/>
                  <a:t>: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sub>
                    </m:sSub>
                  </m:oMath>
                </a14:m>
                <a:r>
                  <a:rPr lang="hu-HU" sz="2400" b="1" dirty="0"/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u-HU" sz="2400" b="1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u-HU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hu-HU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hu-HU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endParaRPr lang="hu-HU" sz="2400" b="1" dirty="0"/>
              </a:p>
              <a:p>
                <a:endParaRPr lang="hu-HU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hu-H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hu-H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 </m:t>
                      </m:r>
                      <m:sSub>
                        <m:sSubPr>
                          <m:ctrlP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hu-H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hu-H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hu-H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</m:sub>
                      </m:sSub>
                      <m:r>
                        <a:rPr lang="hu-H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sSub>
                        <m:sSubPr>
                          <m:ctrlP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hu-H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u-HU" sz="2400" b="1" dirty="0"/>
              </a:p>
              <a:p>
                <a:endParaRPr lang="hu-HU" sz="2400" b="1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u-HU" sz="2400" b="1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C844F1D5-8657-4AA5-8368-3F2A6965E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2387600"/>
                <a:ext cx="10172700" cy="3001271"/>
              </a:xfrm>
              <a:prstGeom prst="rect">
                <a:avLst/>
              </a:prstGeom>
              <a:blipFill>
                <a:blip r:embed="rId3"/>
                <a:stretch>
                  <a:fillRect l="-599" t="-122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ED17857-8968-472A-8CAD-B872A47C5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65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"/>
    </mc:Choice>
    <mc:Fallback xmlns="">
      <p:transition spd="slow" advTm="30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1D5F673-1A75-41F7-A84E-6A0097682031}"/>
              </a:ext>
            </a:extLst>
          </p:cNvPr>
          <p:cNvSpPr txBox="1"/>
          <p:nvPr/>
        </p:nvSpPr>
        <p:spPr>
          <a:xfrm>
            <a:off x="1117600" y="270817"/>
            <a:ext cx="787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6. A gyorsulásdeficit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37D962A-8ED7-418F-8229-597685B701CD}"/>
                  </a:ext>
                </a:extLst>
              </p:cNvPr>
              <p:cNvSpPr txBox="1"/>
              <p:nvPr/>
            </p:nvSpPr>
            <p:spPr>
              <a:xfrm>
                <a:off x="838200" y="837235"/>
                <a:ext cx="10363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i="1" dirty="0"/>
                  <a:t>Előkészítő feladat: </a:t>
                </a:r>
                <a:r>
                  <a:rPr lang="hu-HU" b="1" dirty="0"/>
                  <a:t>Egy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hu-HU" b="1" dirty="0"/>
                  <a:t> egyenletes sebességgel mozgó vonaton ülő utas hirtelen feláll és elindul a </a:t>
                </a:r>
                <a:r>
                  <a:rPr lang="hu-HU" b="1" i="1" dirty="0"/>
                  <a:t>vonathoz képest</a:t>
                </a:r>
                <a:r>
                  <a:rPr lang="hu-HU" b="1" dirty="0"/>
                  <a:t>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sebességgel menetirányba. Mekkora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hu-HU" b="1" dirty="0"/>
                  <a:t> –vel nőtt meg a sebessége a </a:t>
                </a:r>
                <a:r>
                  <a:rPr lang="hu-HU" b="1" i="1" dirty="0"/>
                  <a:t>pályatesthez képest</a:t>
                </a:r>
                <a:r>
                  <a:rPr lang="hu-HU" b="1" dirty="0"/>
                  <a:t>?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37D962A-8ED7-418F-8229-597685B70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37235"/>
                <a:ext cx="10363200" cy="923330"/>
              </a:xfrm>
              <a:prstGeom prst="rect">
                <a:avLst/>
              </a:prstGeom>
              <a:blipFill>
                <a:blip r:embed="rId3"/>
                <a:stretch>
                  <a:fillRect l="-529" t="-3289" b="-92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810993BE-5C44-40BE-8BA0-5C06121C4300}"/>
                  </a:ext>
                </a:extLst>
              </p:cNvPr>
              <p:cNvSpPr txBox="1"/>
              <p:nvPr/>
            </p:nvSpPr>
            <p:spPr>
              <a:xfrm>
                <a:off x="838200" y="1826374"/>
                <a:ext cx="9906000" cy="1225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sebességösszeadás törvénye alapján</a:t>
                </a:r>
              </a:p>
              <a:p>
                <a:endParaRPr lang="hu-HU" b="1" dirty="0"/>
              </a:p>
              <a:p>
                <a:pPr algn="ctr"/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+ ∆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∆</m:t>
                        </m:r>
                        <m:sSub>
                          <m:sSubPr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sSub>
                          <m:sSubPr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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sz="2400" b="1" dirty="0"/>
                  <a:t>        (*)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810993BE-5C44-40BE-8BA0-5C06121C4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6374"/>
                <a:ext cx="9906000" cy="1225335"/>
              </a:xfrm>
              <a:prstGeom prst="rect">
                <a:avLst/>
              </a:prstGeom>
              <a:blipFill>
                <a:blip r:embed="rId4"/>
                <a:stretch>
                  <a:fillRect l="-554" t="-2985" b="-49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E80C89E-879C-455C-8D4C-5374997EE2D6}"/>
                  </a:ext>
                </a:extLst>
              </p:cNvPr>
              <p:cNvSpPr txBox="1"/>
              <p:nvPr/>
            </p:nvSpPr>
            <p:spPr>
              <a:xfrm>
                <a:off x="838200" y="3806292"/>
                <a:ext cx="10007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i="1" dirty="0"/>
                  <a:t>A tárgyalandó probléma: </a:t>
                </a:r>
                <a:r>
                  <a:rPr lang="hu-HU" b="1" dirty="0"/>
                  <a:t>A vonat gyorsul. A vonatvezető ül a helyén, de érzi a gyorsulást, amelynek az értéke egy adott pillanatban a gyorsulásmérője szerint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-lal egyenlő. Mekkora a vonat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hu-HU" b="1" dirty="0"/>
                  <a:t> gyorsulása a pályatesthez képest?</a:t>
                </a: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AE80C89E-879C-455C-8D4C-5374997EE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06292"/>
                <a:ext cx="10007600" cy="923330"/>
              </a:xfrm>
              <a:prstGeom prst="rect">
                <a:avLst/>
              </a:prstGeom>
              <a:blipFill>
                <a:blip r:embed="rId5"/>
                <a:stretch>
                  <a:fillRect l="-548" t="-3289" b="-92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AFFF47A-8C10-484D-A9BC-C145F80B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25</a:t>
            </a:fld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FA0163CC-D803-42B3-AD12-F4684DF4A788}"/>
              </a:ext>
            </a:extLst>
          </p:cNvPr>
          <p:cNvSpPr txBox="1"/>
          <p:nvPr/>
        </p:nvSpPr>
        <p:spPr>
          <a:xfrm>
            <a:off x="838200" y="4965700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A09F7BC1-08CF-4B87-90AB-B2C36FDA1DC6}"/>
                  </a:ext>
                </a:extLst>
              </p:cNvPr>
              <p:cNvSpPr txBox="1"/>
              <p:nvPr/>
            </p:nvSpPr>
            <p:spPr>
              <a:xfrm>
                <a:off x="838200" y="4630557"/>
                <a:ext cx="9766300" cy="195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Nyilván </a:t>
                </a:r>
                <a14:m>
                  <m:oMath xmlns:m="http://schemas.openxmlformats.org/officeDocument/2006/math">
                    <m:r>
                      <a:rPr lang="hu-HU" sz="2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hu-HU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200" b="1" i="1"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hu-HU" sz="2200" b="1" i="1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hu-HU" sz="2400" b="1" dirty="0"/>
                  <a:t>, </a:t>
                </a:r>
                <a:r>
                  <a:rPr lang="hu-HU" b="1" dirty="0"/>
                  <a:t>de milyen képlet fejezi 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-t, és hogyan számíthatjuk ki </a:t>
                </a:r>
                <a:r>
                  <a:rPr lang="hu-HU" sz="2200" b="1" i="1" dirty="0"/>
                  <a:t>a</a:t>
                </a:r>
                <a:r>
                  <a:rPr lang="hu-HU" b="1" dirty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kapcsolatát? </a:t>
                </a:r>
              </a:p>
              <a:p>
                <a:r>
                  <a:rPr lang="hu-HU" b="1" dirty="0"/>
                  <a:t>Fizikai kép: A vonat a kiválasztott </a:t>
                </a:r>
                <a:r>
                  <a:rPr lang="hu-HU" b="1" i="1" dirty="0"/>
                  <a:t>t</a:t>
                </a:r>
                <a:r>
                  <a:rPr lang="hu-HU" b="1" dirty="0"/>
                  <a:t> pillanatig a konstans </a:t>
                </a:r>
                <a:r>
                  <a:rPr lang="hu-HU" b="1" i="1" dirty="0"/>
                  <a:t>v(t)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≡</m:t>
                    </m:r>
                  </m:oMath>
                </a14:m>
                <a:r>
                  <a:rPr lang="hu-HU" b="1" dirty="0"/>
                  <a:t> </a:t>
                </a:r>
                <a:r>
                  <a:rPr lang="hu-HU" b="1" i="1" dirty="0"/>
                  <a:t>v</a:t>
                </a:r>
                <a:r>
                  <a:rPr lang="hu-HU" b="1" dirty="0"/>
                  <a:t>, a </a:t>
                </a:r>
                <a:r>
                  <a:rPr lang="hu-HU" b="1" i="1" dirty="0" err="1"/>
                  <a:t>t+dt</a:t>
                </a:r>
                <a:r>
                  <a:rPr lang="hu-HU" b="1" dirty="0"/>
                  <a:t> pillanat után pedig a konstans </a:t>
                </a:r>
                <a:r>
                  <a:rPr lang="hu-HU" b="1" i="1" dirty="0"/>
                  <a:t>v(</a:t>
                </a:r>
                <a:r>
                  <a:rPr lang="hu-HU" b="1" i="1" dirty="0" err="1"/>
                  <a:t>t+dt</a:t>
                </a:r>
                <a:r>
                  <a:rPr lang="hu-HU" b="1" i="1" dirty="0"/>
                  <a:t>)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hu-HU" b="1" i="1" dirty="0"/>
                  <a:t> v + dv </a:t>
                </a:r>
                <a:r>
                  <a:rPr lang="hu-HU" b="1" dirty="0"/>
                  <a:t>sebességgel mozog. A </a:t>
                </a:r>
                <a:r>
                  <a:rPr lang="hu-HU" b="1" i="1" dirty="0" err="1"/>
                  <a:t>dt</a:t>
                </a:r>
                <a:r>
                  <a:rPr lang="hu-HU" b="1" dirty="0"/>
                  <a:t> koordinátaidő alatt a vonatvezető óráján </a:t>
                </a:r>
                <a:r>
                  <a:rPr lang="hu-HU" b="1" i="1" dirty="0"/>
                  <a:t>d</a:t>
                </a:r>
                <a:r>
                  <a:rPr lang="hu-HU" b="1" i="1" dirty="0">
                    <a:sym typeface="Symbol" panose="05050102010706020507" pitchFamily="18" charset="2"/>
                  </a:rPr>
                  <a:t> </a:t>
                </a:r>
                <a:r>
                  <a:rPr lang="hu-HU" b="1" dirty="0">
                    <a:sym typeface="Symbol" panose="05050102010706020507" pitchFamily="18" charset="2"/>
                  </a:rPr>
                  <a:t> sajátidő telik el, a sebessége pedig önmagához képest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𝒗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i="1" dirty="0"/>
                  <a:t>-</a:t>
                </a:r>
                <a:r>
                  <a:rPr lang="hu-HU" b="1" dirty="0" err="1"/>
                  <a:t>lal</a:t>
                </a:r>
                <a:r>
                  <a:rPr lang="hu-HU" b="1" dirty="0"/>
                  <a:t> változik meg, amely a (*) képlet szerint függ össze </a:t>
                </a:r>
                <a:r>
                  <a:rPr lang="hu-HU" b="1" i="1" dirty="0"/>
                  <a:t>dv</a:t>
                </a:r>
                <a:r>
                  <a:rPr lang="hu-HU" b="1" dirty="0"/>
                  <a:t>-vel. Ennek alapján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𝒅𝒗</m:t>
                            </m:r>
                          </m:e>
                          <m:sub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den>
                    </m:f>
                  </m:oMath>
                </a14:m>
                <a:r>
                  <a:rPr lang="hu-HU" sz="2400" b="1" i="1" dirty="0"/>
                  <a:t>.</a:t>
                </a:r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A09F7BC1-08CF-4B87-90AB-B2C36FDA1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30557"/>
                <a:ext cx="9766300" cy="1956626"/>
              </a:xfrm>
              <a:prstGeom prst="rect">
                <a:avLst/>
              </a:prstGeom>
              <a:blipFill>
                <a:blip r:embed="rId6"/>
                <a:stretch>
                  <a:fillRect l="-562" r="-749" b="-21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>
            <a:extLst>
              <a:ext uri="{FF2B5EF4-FFF2-40B4-BE49-F238E27FC236}">
                <a16:creationId xmlns:a16="http://schemas.microsoft.com/office/drawing/2014/main" id="{26BBE586-D45A-4949-AB73-CE5FEE6A4D3A}"/>
              </a:ext>
            </a:extLst>
          </p:cNvPr>
          <p:cNvSpPr txBox="1"/>
          <p:nvPr/>
        </p:nvSpPr>
        <p:spPr>
          <a:xfrm>
            <a:off x="939800" y="3149600"/>
            <a:ext cx="980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Kulcsmondat: Az utas sebességnövekedése nagyobb a saját </a:t>
            </a:r>
            <a:r>
              <a:rPr lang="hu-HU" b="1" i="1" dirty="0"/>
              <a:t>nyugalmi rendszeréhez </a:t>
            </a:r>
            <a:r>
              <a:rPr lang="hu-HU" b="1" dirty="0"/>
              <a:t>képest, mint egy olyan rendszerhez képest, amelyhez képest mozgásban van.</a:t>
            </a:r>
          </a:p>
        </p:txBody>
      </p:sp>
    </p:spTree>
    <p:extLst>
      <p:ext uri="{BB962C8B-B14F-4D97-AF65-F5344CB8AC3E}">
        <p14:creationId xmlns:p14="http://schemas.microsoft.com/office/powerpoint/2010/main" val="40352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"/>
    </mc:Choice>
    <mc:Fallback xmlns="">
      <p:transition spd="slow" advTm="34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306ADDF7-FA51-4C59-B159-623AF97F9E64}"/>
                  </a:ext>
                </a:extLst>
              </p:cNvPr>
              <p:cNvSpPr txBox="1"/>
              <p:nvPr/>
            </p:nvSpPr>
            <p:spPr>
              <a:xfrm>
                <a:off x="520700" y="342900"/>
                <a:ext cx="1079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számítás: A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hu-HU" b="1" dirty="0"/>
                  <a:t> és a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kapcsolata a (*) szerint a következő: </a:t>
                </a:r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306ADDF7-FA51-4C59-B159-623AF97F9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342900"/>
                <a:ext cx="10795000" cy="369332"/>
              </a:xfrm>
              <a:prstGeom prst="rect">
                <a:avLst/>
              </a:prstGeom>
              <a:blipFill>
                <a:blip r:embed="rId2"/>
                <a:stretch>
                  <a:fillRect l="-452" t="-8197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1D709320-CA5B-445D-B798-24BB7D96AB9C}"/>
                  </a:ext>
                </a:extLst>
              </p:cNvPr>
              <p:cNvSpPr txBox="1"/>
              <p:nvPr/>
            </p:nvSpPr>
            <p:spPr>
              <a:xfrm>
                <a:off x="1854200" y="632435"/>
                <a:ext cx="6870700" cy="1133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hu-HU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hu-HU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hu-HU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hu-HU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hu-HU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hu-HU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hu-HU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hu-HU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1D709320-CA5B-445D-B798-24BB7D96A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632435"/>
                <a:ext cx="6870700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8AB7CD7-746D-4B53-84AF-6826165C6D08}"/>
                  </a:ext>
                </a:extLst>
              </p:cNvPr>
              <p:cNvSpPr txBox="1"/>
              <p:nvPr/>
            </p:nvSpPr>
            <p:spPr>
              <a:xfrm>
                <a:off x="673100" y="1876912"/>
                <a:ext cx="10414000" cy="2679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geometriai sor képletét felhasználva</a:t>
                </a:r>
              </a:p>
              <a:p>
                <a:endParaRPr lang="hu-HU" b="1" dirty="0"/>
              </a:p>
              <a:p>
                <a:pPr algn="ctr"/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hu-HU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400" b="1" i="1">
                        <a:latin typeface="Cambria Math" panose="02040503050406030204" pitchFamily="18" charset="0"/>
                      </a:rPr>
                      <m:t>𝒅𝒗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b="1" dirty="0"/>
                  <a:t> (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sz="2400" b="1" dirty="0"/>
                  <a:t>)(1 -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sz="2400" b="1" dirty="0"/>
                  <a:t> + …) </a:t>
                </a:r>
                <a14:m>
                  <m:oMath xmlns:m="http://schemas.openxmlformats.org/officeDocument/2006/math">
                    <m:r>
                      <a:rPr lang="hu-HU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u-HU" sz="2400" b="1" dirty="0"/>
                  <a:t> (1 -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hu-HU" sz="2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hu-HU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u-HU" sz="2400" b="1" dirty="0"/>
                        <m:t>(1 − </m:t>
                      </m:r>
                      <m:sSup>
                        <m:sSupPr>
                          <m:ctrlPr>
                            <a:rPr lang="hu-HU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hu-HU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2400" b="1" i="1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hu-HU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hu-HU" sz="2400" b="1" i="1"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hu-H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hu-HU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sz="2400" b="1" dirty="0"/>
              </a:p>
              <a:p>
                <a:endParaRPr lang="hu-HU" sz="2400" b="1" dirty="0"/>
              </a:p>
              <a:p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hu-HU" sz="2400" b="1" dirty="0"/>
                      <m:t>(1 − </m:t>
                    </m:r>
                    <m:sSup>
                      <m:sSupPr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400" b="1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400" b="1" i="1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b="1" dirty="0"/>
                      <m:t>(1 − </m:t>
                    </m:r>
                    <m:sSup>
                      <m:sSupPr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400" b="1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400" b="1" i="1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den>
                    </m:f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hu-HU" sz="2400" b="1" dirty="0"/>
                      <m:t>(1 − </m:t>
                    </m:r>
                    <m:sSup>
                      <m:sSupPr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400" b="1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4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hu-HU" sz="2400" b="1" dirty="0"/>
                          <m:t>(1 − </m:t>
                        </m:r>
                        <m:sSup>
                          <m:sSupPr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  <m:sSub>
                      <m:sSubPr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C8AB7CD7-746D-4B53-84AF-6826165C6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1876912"/>
                <a:ext cx="10414000" cy="2679451"/>
              </a:xfrm>
              <a:prstGeom prst="rect">
                <a:avLst/>
              </a:prstGeom>
              <a:blipFill>
                <a:blip r:embed="rId4"/>
                <a:stretch>
                  <a:fillRect l="-468" t="-13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B3D18EB5-0847-4D84-8D1D-EE286B5A2779}"/>
                  </a:ext>
                </a:extLst>
              </p:cNvPr>
              <p:cNvSpPr txBox="1"/>
              <p:nvPr/>
            </p:nvSpPr>
            <p:spPr>
              <a:xfrm>
                <a:off x="673100" y="4703644"/>
                <a:ext cx="10414000" cy="1029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pályatestről megfigyelt </a:t>
                </a:r>
                <a:r>
                  <a:rPr lang="hu-HU" b="1" i="1" dirty="0"/>
                  <a:t>a</a:t>
                </a:r>
                <a:r>
                  <a:rPr lang="hu-HU" b="1" dirty="0"/>
                  <a:t> </a:t>
                </a:r>
                <a:r>
                  <a:rPr lang="hu-HU" b="1" i="1" dirty="0"/>
                  <a:t>koordináta gyorsulás </a:t>
                </a:r>
                <a:r>
                  <a:rPr lang="hu-HU" b="1" dirty="0"/>
                  <a:t>és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</a:t>
                </a:r>
                <a:r>
                  <a:rPr lang="hu-HU" b="1" i="1" dirty="0"/>
                  <a:t>sajátgyorsulás</a:t>
                </a:r>
                <a:r>
                  <a:rPr lang="hu-HU" b="1" dirty="0"/>
                  <a:t> közötti kapcsolat tehát a következő: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u-HU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hu-HU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hu-HU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hu-HU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hu-HU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hu-HU" sz="2400" b="1" i="0" smtClean="0">
                          <a:latin typeface="Cambria Math" panose="02040503050406030204" pitchFamily="18" charset="0"/>
                        </a:rPr>
                        <m:t>            (∗∗)</m:t>
                      </m:r>
                    </m:oMath>
                  </m:oMathPara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B3D18EB5-0847-4D84-8D1D-EE286B5A2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4703644"/>
                <a:ext cx="10414000" cy="1029449"/>
              </a:xfrm>
              <a:prstGeom prst="rect">
                <a:avLst/>
              </a:prstGeom>
              <a:blipFill>
                <a:blip r:embed="rId5"/>
                <a:stretch>
                  <a:fillRect l="-468" t="-3571" b="-77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7B0E8AAC-1049-4F37-BA7D-762C46E05CEF}"/>
                  </a:ext>
                </a:extLst>
              </p:cNvPr>
              <p:cNvSpPr txBox="1"/>
              <p:nvPr/>
            </p:nvSpPr>
            <p:spPr>
              <a:xfrm>
                <a:off x="666750" y="5889940"/>
                <a:ext cx="10147300" cy="932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Mint látjuk,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. Ez a képlet fejezi ki a </a:t>
                </a:r>
                <a:r>
                  <a:rPr lang="hu-HU" b="1" i="1" dirty="0"/>
                  <a:t>gyorsulásdeficitet.</a:t>
                </a:r>
                <a:r>
                  <a:rPr lang="hu-HU" b="1" dirty="0"/>
                  <a:t> A newtoni fizikában nincs gyorsulásdeficit, mert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𝒅𝒗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𝒅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b="1" dirty="0"/>
                  <a:t>és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𝒅𝒕</m:t>
                    </m:r>
                    <m:r>
                      <a:rPr lang="hu-H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b="1" dirty="0"/>
                  <a:t> és ennek következtében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.</a:t>
                </a:r>
              </a:p>
              <a:p>
                <a:endParaRPr lang="hu-HU" b="1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7B0E8AAC-1049-4F37-BA7D-762C46E05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5889940"/>
                <a:ext cx="10147300" cy="932819"/>
              </a:xfrm>
              <a:prstGeom prst="rect">
                <a:avLst/>
              </a:prstGeom>
              <a:blipFill>
                <a:blip r:embed="rId6"/>
                <a:stretch>
                  <a:fillRect l="-480" t="-326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0A723993-A0E3-421D-89F9-60DAE3BD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13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"/>
    </mc:Choice>
    <mc:Fallback xmlns="">
      <p:transition spd="slow" advTm="37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C4CAFA7E-8311-46B1-BE49-B266C06BA383}"/>
                  </a:ext>
                </a:extLst>
              </p:cNvPr>
              <p:cNvSpPr txBox="1"/>
              <p:nvPr/>
            </p:nvSpPr>
            <p:spPr>
              <a:xfrm>
                <a:off x="241300" y="203200"/>
                <a:ext cx="11620500" cy="6537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Vegyük észre: nem használtuk ki, hogy a vonat sebessége a (</a:t>
                </a:r>
                <a:r>
                  <a:rPr lang="hu-HU" b="1" i="1" dirty="0" err="1"/>
                  <a:t>t,t+dt</a:t>
                </a:r>
                <a:r>
                  <a:rPr lang="hu-HU" b="1" dirty="0"/>
                  <a:t>) intervallumon kívül konstans. Adjuk meg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hu-HU" b="1" dirty="0"/>
              </a:p>
              <a:p>
                <a:r>
                  <a:rPr lang="hu-HU" b="1" dirty="0"/>
                  <a:t> definícióját enélkül a szükségtelen kikötés nélkül.</a:t>
                </a:r>
              </a:p>
              <a:p>
                <a:endParaRPr lang="hu-HU" b="1" dirty="0"/>
              </a:p>
              <a:p>
                <a:r>
                  <a:rPr lang="hu-HU" b="1" dirty="0"/>
                  <a:t>Mozogjon a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hu-HU" b="1" dirty="0"/>
                  <a:t> inerciarendszerben egy tömegpont gyorsulva az </a:t>
                </a:r>
                <a:r>
                  <a:rPr lang="hu-HU" b="1" i="1" dirty="0"/>
                  <a:t>x</a:t>
                </a:r>
                <a:r>
                  <a:rPr lang="hu-HU" b="1" dirty="0"/>
                  <a:t>-tengely mentén. A </a:t>
                </a:r>
                <a:r>
                  <a:rPr lang="hu-HU" b="1" i="1" dirty="0"/>
                  <a:t>t</a:t>
                </a:r>
                <a:r>
                  <a:rPr lang="hu-HU" b="1" dirty="0"/>
                  <a:t> pillanatban legyen a sebessége </a:t>
                </a:r>
                <a:r>
                  <a:rPr lang="hu-HU" b="1" i="1" dirty="0"/>
                  <a:t>v(t)</a:t>
                </a:r>
                <a:r>
                  <a:rPr lang="hu-HU" b="1" dirty="0"/>
                  <a:t>, a gyorsulása pedig </a:t>
                </a:r>
                <a:r>
                  <a:rPr lang="hu-HU" b="1" i="1" dirty="0"/>
                  <a:t>a(t)</a:t>
                </a:r>
                <a:r>
                  <a:rPr lang="hu-HU" b="1" dirty="0"/>
                  <a:t>. Tekintsük most az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 inerciarendszert, amely a </a:t>
                </a:r>
                <a:r>
                  <a:rPr lang="hu-HU" b="1" i="1" dirty="0"/>
                  <a:t>konstans v(t)</a:t>
                </a:r>
                <a:r>
                  <a:rPr lang="hu-HU" b="1" dirty="0"/>
                  <a:t> sebességgel halad. A </a:t>
                </a:r>
                <a:r>
                  <a:rPr lang="hu-HU" b="1" i="1" dirty="0"/>
                  <a:t>t</a:t>
                </a:r>
                <a:r>
                  <a:rPr lang="hu-HU" b="1" dirty="0"/>
                  <a:t> pillanatban a test nyugalomban lesz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-hoz viszonyítva, ezért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</a:t>
                </a:r>
                <a:r>
                  <a:rPr lang="hu-HU" b="1" dirty="0" err="1"/>
                  <a:t>at</a:t>
                </a:r>
                <a:r>
                  <a:rPr lang="hu-HU" b="1" dirty="0"/>
                  <a:t> a </a:t>
                </a:r>
                <a:r>
                  <a:rPr lang="hu-HU" b="1" i="1" dirty="0"/>
                  <a:t>t-</a:t>
                </a:r>
                <a:r>
                  <a:rPr lang="hu-HU" b="1" i="1" dirty="0" err="1"/>
                  <a:t>beli</a:t>
                </a:r>
                <a:r>
                  <a:rPr lang="hu-HU" b="1" i="1" dirty="0"/>
                  <a:t> pillanatnyi nyugalmi rendszernek </a:t>
                </a:r>
                <a:r>
                  <a:rPr lang="hu-HU" b="1" dirty="0"/>
                  <a:t>hívjuk. 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hu-HU" b="1" dirty="0"/>
              </a:p>
              <a:p>
                <a:r>
                  <a:rPr lang="hu-HU" b="1" dirty="0"/>
                  <a:t>sajátgyorsulás nem más, mint a 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</a:t>
                </a:r>
                <a:r>
                  <a:rPr lang="hu-HU" b="1" dirty="0" err="1"/>
                  <a:t>beli</a:t>
                </a:r>
                <a:r>
                  <a:rPr lang="hu-HU" b="1" dirty="0"/>
                  <a:t> gyorsulása, az </a:t>
                </a:r>
                <a:r>
                  <a:rPr lang="hu-HU" b="1" i="1" dirty="0"/>
                  <a:t>a</a:t>
                </a:r>
                <a:r>
                  <a:rPr lang="hu-HU" b="1" dirty="0"/>
                  <a:t> pedig a </a:t>
                </a:r>
                <a:r>
                  <a:rPr lang="hu-HU" b="1" i="1" dirty="0"/>
                  <a:t>K</a:t>
                </a:r>
                <a:r>
                  <a:rPr lang="hu-HU" b="1" dirty="0"/>
                  <a:t>-</a:t>
                </a:r>
                <a:r>
                  <a:rPr lang="hu-HU" b="1" dirty="0" err="1"/>
                  <a:t>beli</a:t>
                </a:r>
                <a:r>
                  <a:rPr lang="hu-HU" b="1" dirty="0"/>
                  <a:t> koordináta gyorsulása.</a:t>
                </a:r>
              </a:p>
              <a:p>
                <a:endParaRPr lang="hu-HU" b="1" dirty="0"/>
              </a:p>
              <a:p>
                <a:r>
                  <a:rPr lang="hu-HU" b="1" dirty="0"/>
                  <a:t>Mivel mindez az </a:t>
                </a:r>
                <a:r>
                  <a:rPr lang="hu-HU" b="1" i="1" dirty="0"/>
                  <a:t>x</a:t>
                </a:r>
                <a:r>
                  <a:rPr lang="hu-HU" b="1" dirty="0"/>
                  <a:t>-tengely mentén történik, ezért az előző dia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∗∗)</m:t>
                    </m:r>
                  </m:oMath>
                </a14:m>
                <a:r>
                  <a:rPr lang="hu-HU" b="1" dirty="0"/>
                  <a:t> képletét így is írhatjuk:</a:t>
                </a:r>
              </a:p>
              <a:p>
                <a:endParaRPr lang="hu-HU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hu-HU" b="1" i="1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hu-H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hu-H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b="1" dirty="0"/>
              </a:p>
              <a:p>
                <a:endParaRPr lang="hu-HU" b="1" dirty="0"/>
              </a:p>
              <a:p>
                <a:r>
                  <a:rPr lang="hu-HU" b="1" dirty="0"/>
                  <a:t>A teljesség kedvéért megjegyezzük, hogy amikor a mozgás nem egyenesvonalú, akkor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hu-HU" b="1" dirty="0"/>
                  <a:t> </a:t>
                </a:r>
                <a:r>
                  <a:rPr lang="hu-HU" b="1" i="1" dirty="0"/>
                  <a:t>longitudinális </a:t>
                </a:r>
                <a:r>
                  <a:rPr lang="hu-HU" b="1" dirty="0"/>
                  <a:t>gyorsuláson kívül általában van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hu-HU" b="1" dirty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hu-HU" b="1" dirty="0"/>
                  <a:t> </a:t>
                </a:r>
                <a:r>
                  <a:rPr lang="hu-HU" b="1" i="1" dirty="0"/>
                  <a:t>tranzverzális </a:t>
                </a:r>
                <a:r>
                  <a:rPr lang="hu-HU" b="1" dirty="0"/>
                  <a:t>gyorsulás is. A Lorentz-transzformáció segítségével megmutatható, hogy</a:t>
                </a:r>
              </a:p>
              <a:p>
                <a:endParaRPr lang="hu-HU" b="1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hu-HU" b="1" i="1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</a:rPr>
                      <m:t>          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𝒛</m:t>
                        </m:r>
                      </m:sub>
                    </m:sSub>
                  </m:oMath>
                </a14:m>
                <a:r>
                  <a:rPr lang="hu-HU" b="1" dirty="0"/>
                  <a:t>.</a:t>
                </a:r>
              </a:p>
              <a:p>
                <a:endParaRPr lang="hu-HU" b="1" dirty="0"/>
              </a:p>
              <a:p>
                <a:r>
                  <a:rPr lang="hu-HU" b="1" dirty="0"/>
                  <a:t>A továbbiakban csak a longitudinális gyorsulásról lesz szó, mert csak ez változtatja a sebesség nagyságát, és a legfontosabb  elvi kérdések ezzel függenek össze.</a:t>
                </a:r>
              </a:p>
              <a:p>
                <a:endParaRPr lang="hu-HU" b="1" dirty="0"/>
              </a:p>
              <a:p>
                <a:r>
                  <a:rPr lang="hu-HU" b="1" dirty="0"/>
                  <a:t>A sajátgyorsulást a tömegponttal </a:t>
                </a:r>
                <a:r>
                  <a:rPr lang="hu-HU" b="1" dirty="0" err="1"/>
                  <a:t>együttmozgó</a:t>
                </a:r>
                <a:r>
                  <a:rPr lang="hu-HU" b="1" dirty="0"/>
                  <a:t> gyorsulásmérő folyamatosan mutatja, ezért a sajátgyorsulás független a koordinátarendszer választásától (invariáns). Ebben hasonlít a sajátidőhöz, amelyet egy </a:t>
                </a:r>
                <a:r>
                  <a:rPr lang="hu-HU" b="1" dirty="0" err="1"/>
                  <a:t>együttmozgó</a:t>
                </a:r>
                <a:r>
                  <a:rPr lang="hu-HU" b="1" dirty="0"/>
                  <a:t> óra mutat.</a:t>
                </a:r>
                <a:endParaRPr lang="hu-HU" dirty="0"/>
              </a:p>
              <a:p>
                <a:endParaRPr lang="hu-HU" b="1" dirty="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C4CAFA7E-8311-46B1-BE49-B266C06BA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203200"/>
                <a:ext cx="11620500" cy="6537111"/>
              </a:xfrm>
              <a:prstGeom prst="rect">
                <a:avLst/>
              </a:prstGeom>
              <a:blipFill>
                <a:blip r:embed="rId3"/>
                <a:stretch>
                  <a:fillRect l="-472" t="-466" r="-78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334B82B-DFDF-422E-AC98-1786F270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19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"/>
    </mc:Choice>
    <mc:Fallback xmlns="">
      <p:transition spd="slow" advTm="45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D18CA864-9DB1-47F3-AE2B-9CAF8F8B748B}"/>
              </a:ext>
            </a:extLst>
          </p:cNvPr>
          <p:cNvSpPr txBox="1"/>
          <p:nvPr/>
        </p:nvSpPr>
        <p:spPr>
          <a:xfrm>
            <a:off x="2578100" y="571500"/>
            <a:ext cx="5753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7. A Lorentz-kontrakció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68B661E-4EB0-4302-BBDB-B916EF188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368030"/>
            <a:ext cx="3313113" cy="23852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AC89DB3-27DA-478E-8454-E0482303DC5A}"/>
                  </a:ext>
                </a:extLst>
              </p:cNvPr>
              <p:cNvSpPr txBox="1"/>
              <p:nvPr/>
            </p:nvSpPr>
            <p:spPr>
              <a:xfrm>
                <a:off x="6438900" y="1310164"/>
                <a:ext cx="51308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Az egyetlen hosszú kocsiból álló mozgó </a:t>
                </a:r>
                <a:r>
                  <a:rPr lang="hu-HU" b="1" i="1" dirty="0"/>
                  <a:t>vonat l</a:t>
                </a:r>
                <a:r>
                  <a:rPr lang="hu-HU" b="1" dirty="0"/>
                  <a:t> hosszát úgy mérhetjük meg, hogy a töltésen állva egy stopperrel megmérjük, mennyi idő alatt haladt el mellettünk, és a kapott időtartamot megszoroz-</a:t>
                </a:r>
              </a:p>
              <a:p>
                <a:r>
                  <a:rPr lang="hu-HU" b="1" dirty="0" err="1"/>
                  <a:t>zuk</a:t>
                </a:r>
                <a:r>
                  <a:rPr lang="hu-HU" b="1" dirty="0"/>
                  <a:t> a vonat sebességével.</a:t>
                </a:r>
              </a:p>
              <a:p>
                <a:endParaRPr lang="hu-HU" b="1" dirty="0"/>
              </a:p>
              <a:p>
                <a:r>
                  <a:rPr lang="hu-HU" b="1" dirty="0"/>
                  <a:t>A vonaton utazók a vonat hosszát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</a:t>
                </a:r>
                <a:r>
                  <a:rPr lang="hu-HU" b="1" dirty="0" err="1"/>
                  <a:t>nak</a:t>
                </a:r>
                <a:r>
                  <a:rPr lang="hu-HU" b="1" dirty="0"/>
                  <a:t> találják.</a:t>
                </a:r>
              </a:p>
              <a:p>
                <a:endParaRPr lang="hu-HU" b="1" dirty="0"/>
              </a:p>
              <a:p>
                <a:r>
                  <a:rPr lang="hu-HU" b="1" dirty="0"/>
                  <a:t>Milyen kapcsolat van a két hosszúság között?</a:t>
                </a: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AC89DB3-27DA-478E-8454-E0482303D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00" y="1310164"/>
                <a:ext cx="5130800" cy="2585323"/>
              </a:xfrm>
              <a:prstGeom prst="rect">
                <a:avLst/>
              </a:prstGeom>
              <a:blipFill>
                <a:blip r:embed="rId4"/>
                <a:stretch>
                  <a:fillRect l="-950" t="-1415" b="-28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F9C8E918-7CD2-462A-8BA1-E4467762E025}"/>
                  </a:ext>
                </a:extLst>
              </p:cNvPr>
              <p:cNvSpPr txBox="1"/>
              <p:nvPr/>
            </p:nvSpPr>
            <p:spPr>
              <a:xfrm>
                <a:off x="1066800" y="3782878"/>
                <a:ext cx="9563100" cy="705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𝒍</m:t>
                    </m:r>
                    <m:limUpp>
                      <m:limUpp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hu-HU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groupChr>
                      </m:e>
                      <m:lim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lim>
                    </m:limUpp>
                  </m:oMath>
                </a14:m>
                <a:r>
                  <a:rPr lang="hu-HU" sz="2400" b="1" dirty="0"/>
                  <a:t> </a:t>
                </a:r>
                <a14:m>
                  <m:oMath xmlns:m="http://schemas.openxmlformats.org/officeDocument/2006/math">
                    <m:r>
                      <a:rPr lang="hu-HU" sz="2400" b="1" i="1" dirty="0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l-G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𝜟𝝉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limUpp>
                      <m:limUppPr>
                        <m:ctrlP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groupChr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lim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lim>
                    </m:limUpp>
                    <m:r>
                      <a:rPr lang="hu-HU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l-GR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 </m:t>
                        </m:r>
                        <m:sSup>
                          <m:sSupPr>
                            <m:ctrlP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limUpp>
                      <m:limUppPr>
                        <m:ctrlP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groupChr>
                      </m:e>
                      <m:lim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lim>
                    </m:limUpp>
                    <m:sSub>
                      <m:sSubPr>
                        <m:ctrlP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F9C8E918-7CD2-462A-8BA1-E4467762E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782878"/>
                <a:ext cx="9563100" cy="7051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19195945-8F2E-4E51-AD3B-92D53F97D74C}"/>
                  </a:ext>
                </a:extLst>
              </p:cNvPr>
              <p:cNvSpPr txBox="1"/>
              <p:nvPr/>
            </p:nvSpPr>
            <p:spPr>
              <a:xfrm>
                <a:off x="812800" y="4699000"/>
                <a:ext cx="102489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arenR"/>
                </a:pPr>
                <a:r>
                  <a:rPr lang="hu-HU" b="1" dirty="0"/>
                  <a:t>A mozgó vonat hosszának a definíciója.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hu-HU" b="1" dirty="0"/>
                  <a:t>A vonaton utazók koordinátaideje szerint eltelt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 idő és a „mi” stopperünkön mért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𝜟𝝉</m:t>
                    </m:r>
                  </m:oMath>
                </a14:m>
                <a:r>
                  <a:rPr lang="hu-HU" b="1" dirty="0"/>
                  <a:t> sajátidőtartam kapcsolata.</a:t>
                </a:r>
              </a:p>
              <a:p>
                <a:pPr marL="342900" indent="-342900">
                  <a:buFont typeface="+mj-lt"/>
                  <a:buAutoNum type="alphaLcParenR"/>
                </a:pPr>
                <a:r>
                  <a:rPr lang="hu-HU" b="1" dirty="0"/>
                  <a:t>A vonaton ülők azt tapasztalják, hogy „mi”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 sebességgel haladunk a vonathoz képest a vonat elejétől a végéig, ezért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.</a:t>
                </a:r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19195945-8F2E-4E51-AD3B-92D53F97D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4699000"/>
                <a:ext cx="10248900" cy="1477328"/>
              </a:xfrm>
              <a:prstGeom prst="rect">
                <a:avLst/>
              </a:prstGeom>
              <a:blipFill>
                <a:blip r:embed="rId6"/>
                <a:stretch>
                  <a:fillRect l="-476" t="-2479" r="-297" b="-57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BCD47B23-D44C-4A76-89D3-B3E1BE84E806}"/>
                  </a:ext>
                </a:extLst>
              </p:cNvPr>
              <p:cNvSpPr txBox="1"/>
              <p:nvPr/>
            </p:nvSpPr>
            <p:spPr>
              <a:xfrm>
                <a:off x="534987" y="2717800"/>
                <a:ext cx="463391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„mi” pályánk a vonaton ülők nézőpontjából</a:t>
                </a:r>
              </a:p>
              <a:p>
                <a:r>
                  <a:rPr lang="hu-HU" b="1" dirty="0"/>
                  <a:t>(az </a:t>
                </a:r>
                <a:r>
                  <a:rPr lang="hu-HU" b="1" i="1" dirty="0"/>
                  <a:t>x</a:t>
                </a:r>
                <a:r>
                  <a:rPr lang="hu-HU" b="1" dirty="0"/>
                  <a:t>-tengely menetirányba mutat, a vonat vége az </a:t>
                </a:r>
                <a:r>
                  <a:rPr lang="hu-HU" b="1" i="1" dirty="0"/>
                  <a:t>x = 0 </a:t>
                </a:r>
                <a:r>
                  <a:rPr lang="hu-HU" b="1" dirty="0"/>
                  <a:t> pont, az eleje az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pont).</a:t>
                </a:r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BCD47B23-D44C-4A76-89D3-B3E1BE84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7" y="2717800"/>
                <a:ext cx="4633913" cy="923330"/>
              </a:xfrm>
              <a:prstGeom prst="rect">
                <a:avLst/>
              </a:prstGeom>
              <a:blipFill>
                <a:blip r:embed="rId7"/>
                <a:stretch>
                  <a:fillRect l="-1184" t="-3974" b="-993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302214F-30C2-4DD4-BABD-5DA48856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28</a:t>
            </a:fld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C4DC82F-4421-412A-B305-ED7F01081E7B}"/>
              </a:ext>
            </a:extLst>
          </p:cNvPr>
          <p:cNvSpPr txBox="1"/>
          <p:nvPr/>
        </p:nvSpPr>
        <p:spPr>
          <a:xfrm>
            <a:off x="533400" y="6176328"/>
            <a:ext cx="1024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Megjegyzés: Nyilvánvaló, hogy a mozgásra merőleges méretek nem kontrahálódnak (5. feladat).</a:t>
            </a:r>
          </a:p>
        </p:txBody>
      </p:sp>
    </p:spTree>
    <p:extLst>
      <p:ext uri="{BB962C8B-B14F-4D97-AF65-F5344CB8AC3E}">
        <p14:creationId xmlns:p14="http://schemas.microsoft.com/office/powerpoint/2010/main" val="19569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"/>
    </mc:Choice>
    <mc:Fallback xmlns="">
      <p:transition spd="slow" advTm="56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EDEE89FA-E0C3-4732-A56E-E30E0A482EB1}"/>
              </a:ext>
            </a:extLst>
          </p:cNvPr>
          <p:cNvSpPr txBox="1"/>
          <p:nvPr/>
        </p:nvSpPr>
        <p:spPr>
          <a:xfrm>
            <a:off x="1143000" y="21473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8. A Newton-egyenlet relativisztikus általánosítása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FB38DE18-0AE9-4E8C-B1A0-6A73DFCF02A5}"/>
                  </a:ext>
                </a:extLst>
              </p:cNvPr>
              <p:cNvSpPr txBox="1"/>
              <p:nvPr/>
            </p:nvSpPr>
            <p:spPr>
              <a:xfrm>
                <a:off x="711200" y="1186004"/>
                <a:ext cx="10769600" cy="101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Kiindulópont: Amikor </a:t>
                </a:r>
                <a14:m>
                  <m:oMath xmlns:m="http://schemas.openxmlformats.org/officeDocument/2006/math">
                    <m:r>
                      <a:rPr lang="hu-H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b="1" dirty="0"/>
                  <a:t> az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hu-HU" b="1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hu-HU" b="1" dirty="0"/>
                  <a:t> Newton-egyenlet biztosan érvényes. Ezt úgy építjük be az elméletbe, hogy feltesszük: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i="1" dirty="0"/>
                  <a:t> pillanatnyi nyugalmi rendszerben </a:t>
                </a:r>
                <a:r>
                  <a:rPr lang="hu-HU" b="1" dirty="0"/>
                  <a:t>(amelyben a sebesség zérus, ld. a 27. diát), a Newton-egyenlet </a:t>
                </a:r>
                <a:r>
                  <a:rPr lang="hu-HU" b="1" i="1" dirty="0"/>
                  <a:t>pontosan </a:t>
                </a:r>
                <a:r>
                  <a:rPr lang="hu-HU" b="1" dirty="0"/>
                  <a:t>teljesül: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acc>
                      <m:accPr>
                        <m:chr m:val="⃗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u-HU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hu-HU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acc>
                    <m:r>
                      <a:rPr lang="hu-HU" b="1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⃗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hu-HU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hu-HU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acc>
                  </m:oMath>
                </a14:m>
                <a:r>
                  <a:rPr lang="hu-HU" b="1" dirty="0"/>
                  <a:t>.</a:t>
                </a: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FB38DE18-0AE9-4E8C-B1A0-6A73DFCF0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1186004"/>
                <a:ext cx="10769600" cy="1016240"/>
              </a:xfrm>
              <a:prstGeom prst="rect">
                <a:avLst/>
              </a:prstGeom>
              <a:blipFill>
                <a:blip r:embed="rId3"/>
                <a:stretch>
                  <a:fillRect l="-510" b="-662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3FA4C6E9-0ACE-4226-B35D-89EDC9623BD9}"/>
                  </a:ext>
                </a:extLst>
              </p:cNvPr>
              <p:cNvSpPr txBox="1"/>
              <p:nvPr/>
            </p:nvSpPr>
            <p:spPr>
              <a:xfrm>
                <a:off x="654050" y="2128139"/>
                <a:ext cx="10388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Ezután már csak </a:t>
                </a:r>
                <a:r>
                  <a:rPr lang="hu-HU" b="1" i="1" dirty="0"/>
                  <a:t>ki kell fejezni </a:t>
                </a:r>
                <a:r>
                  <a:rPr lang="hu-HU" b="1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</a:t>
                </a:r>
                <a:r>
                  <a:rPr lang="hu-HU" b="1" dirty="0" err="1"/>
                  <a:t>ra</a:t>
                </a:r>
                <a:r>
                  <a:rPr lang="hu-HU" b="1" dirty="0"/>
                  <a:t> vonatkoztatott három mennyiséget a tetszőleges</a:t>
                </a:r>
                <a14:m>
                  <m:oMath xmlns:m="http://schemas.openxmlformats.org/officeDocument/2006/math">
                    <m:r>
                      <a:rPr lang="hu-HU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hu-HU" b="1" dirty="0"/>
                  <a:t>-ban érvényes értékeiken keresztül. 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3FA4C6E9-0ACE-4226-B35D-89EDC962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" y="2128139"/>
                <a:ext cx="10388600" cy="646331"/>
              </a:xfrm>
              <a:prstGeom prst="rect">
                <a:avLst/>
              </a:prstGeom>
              <a:blipFill>
                <a:blip r:embed="rId4"/>
                <a:stretch>
                  <a:fillRect l="-469" t="-4717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60665A02-35B0-47C3-8DEC-58F99C910269}"/>
                  </a:ext>
                </a:extLst>
              </p:cNvPr>
              <p:cNvSpPr txBox="1"/>
              <p:nvPr/>
            </p:nvSpPr>
            <p:spPr>
              <a:xfrm>
                <a:off x="654050" y="2756946"/>
                <a:ext cx="10020300" cy="2017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lényeget már az egyenesvonalú (</a:t>
                </a:r>
                <a:r>
                  <a:rPr lang="hu-HU" b="1" i="1" dirty="0"/>
                  <a:t>x</a:t>
                </a:r>
                <a:r>
                  <a:rPr lang="hu-HU" b="1" dirty="0"/>
                  <a:t>-tengely menti) mozgás megvilágítja. Ekkor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. </a:t>
                </a:r>
              </a:p>
              <a:p>
                <a:endParaRPr lang="hu-HU" b="1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hu-HU" b="1" dirty="0"/>
                  <a:t>A gyorsulás átírási szabályát már ismerjük: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sz="24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sSup>
                          <m:sSupPr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hu-HU" sz="2400" b="1" dirty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hu-HU" b="1" dirty="0"/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átírási szabálya függ az erő természetétől. A elektromágneses erő esetére Einstein ezt már az első cikkében tisztázta. Speciálisan </a:t>
                </a:r>
                <a:r>
                  <a:rPr lang="hu-HU" b="1" i="1" dirty="0"/>
                  <a:t>x</a:t>
                </a:r>
                <a:r>
                  <a:rPr lang="hu-HU" b="1" dirty="0"/>
                  <a:t>-irányú elektromos térben </a:t>
                </a:r>
                <a:r>
                  <a:rPr lang="hu-HU" b="1" i="1" dirty="0"/>
                  <a:t>e</a:t>
                </a:r>
                <a:r>
                  <a:rPr lang="hu-HU" b="1" dirty="0"/>
                  <a:t> ponttöltésre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𝒆𝑬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hu-HU" b="1" dirty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hu-HU" b="1" dirty="0"/>
                  <a:t>A tömeg átírása új posztulátumot igényel. Einstein a legtermészetesebbet választotta: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hu-HU" b="1" dirty="0"/>
                  <a:t>.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60665A02-35B0-47C3-8DEC-58F99C910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" y="2756946"/>
                <a:ext cx="10020300" cy="2017796"/>
              </a:xfrm>
              <a:prstGeom prst="rect">
                <a:avLst/>
              </a:prstGeom>
              <a:blipFill>
                <a:blip r:embed="rId5"/>
                <a:stretch>
                  <a:fillRect l="-487" t="-1511" b="-392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D169433-0A93-4968-BC46-3BB42B7B66A9}"/>
                  </a:ext>
                </a:extLst>
              </p:cNvPr>
              <p:cNvSpPr txBox="1"/>
              <p:nvPr/>
            </p:nvSpPr>
            <p:spPr>
              <a:xfrm>
                <a:off x="641350" y="4774742"/>
                <a:ext cx="10712450" cy="2041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relativisztikus mozgásegyenlet tetszőleges </a:t>
                </a:r>
                <a:r>
                  <a:rPr lang="hu-HU" b="1" i="1" dirty="0"/>
                  <a:t>K</a:t>
                </a:r>
                <a:r>
                  <a:rPr lang="hu-HU" b="1" dirty="0"/>
                  <a:t>-ban</a:t>
                </a:r>
                <a:r>
                  <a:rPr lang="hu-HU" b="1" i="1" dirty="0"/>
                  <a:t> </a:t>
                </a:r>
                <a:r>
                  <a:rPr lang="hu-HU" b="1" dirty="0"/>
                  <a:t> érvényes alakja tehát a következő:</a:t>
                </a:r>
              </a:p>
              <a:p>
                <a:endParaRPr lang="hu-HU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𝒎𝒂</m:t>
                      </m:r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hu-H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hu-HU" b="1" dirty="0"/>
              </a:p>
              <a:p>
                <a:endParaRPr lang="hu-HU" b="1" dirty="0"/>
              </a:p>
              <a:p>
                <a:r>
                  <a:rPr lang="hu-HU" b="1" dirty="0"/>
                  <a:t>Következtetés: Ugyanaz az erő a relativitáselméletben kisebb gyorsulást okoz, mint a newtoni fizikában. Ennek az oka a gyorsulásdeficit (nem pedig az, hogy a test tömege nő a sebességgel). Amikor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b="1" dirty="0"/>
                  <a:t>, a gyorsulás nullá-</a:t>
                </a:r>
              </a:p>
              <a:p>
                <a:r>
                  <a:rPr lang="hu-HU" b="1" dirty="0"/>
                  <a:t>hoz tart, és a test sohase éri el a fénysebességet.</a:t>
                </a: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6D169433-0A93-4968-BC46-3BB42B7B6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50" y="4774742"/>
                <a:ext cx="10712450" cy="2041649"/>
              </a:xfrm>
              <a:prstGeom prst="rect">
                <a:avLst/>
              </a:prstGeom>
              <a:blipFill>
                <a:blip r:embed="rId6"/>
                <a:stretch>
                  <a:fillRect l="-455" t="-1493" b="-38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F9CAC10-75EA-4B66-8A50-AA5D1A57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29</a:t>
            </a:fld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11A19D1-D4D7-45C3-B13D-196EF3C534E2}"/>
              </a:ext>
            </a:extLst>
          </p:cNvPr>
          <p:cNvSpPr txBox="1"/>
          <p:nvPr/>
        </p:nvSpPr>
        <p:spPr>
          <a:xfrm>
            <a:off x="698500" y="816672"/>
            <a:ext cx="1021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Eddig kizárólag a relativitáselmélet </a:t>
            </a:r>
            <a:r>
              <a:rPr lang="hu-HU" b="1" i="1" dirty="0"/>
              <a:t>kinematikájáról  </a:t>
            </a:r>
            <a:r>
              <a:rPr lang="hu-HU" b="1" dirty="0"/>
              <a:t>volt szó. Ezzel a fejezettel térünk át a </a:t>
            </a:r>
            <a:r>
              <a:rPr lang="hu-HU" b="1" i="1" dirty="0"/>
              <a:t>dinamikára</a:t>
            </a:r>
            <a:r>
              <a:rPr lang="hu-HU" b="1" dirty="0"/>
              <a:t>.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39071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"/>
    </mc:Choice>
    <mc:Fallback xmlns="">
      <p:transition spd="slow" advTm="64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653579AB-1864-4447-96F3-2208A5B073A2}"/>
              </a:ext>
            </a:extLst>
          </p:cNvPr>
          <p:cNvSpPr txBox="1"/>
          <p:nvPr/>
        </p:nvSpPr>
        <p:spPr>
          <a:xfrm>
            <a:off x="635000" y="520700"/>
            <a:ext cx="103251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FONTOS TERMINOLÓGIAI KÖVETKEZMÉNY: </a:t>
            </a:r>
          </a:p>
          <a:p>
            <a:endParaRPr lang="hu-HU" b="1" dirty="0"/>
          </a:p>
          <a:p>
            <a:r>
              <a:rPr lang="hu-HU" b="1" dirty="0"/>
              <a:t>A posztulátumban szereplő inerciarendszeren nem szabad koordinátarendszert érteni. </a:t>
            </a:r>
          </a:p>
          <a:p>
            <a:endParaRPr lang="hu-HU" b="1" dirty="0"/>
          </a:p>
          <a:p>
            <a:r>
              <a:rPr lang="hu-HU" b="1" dirty="0"/>
              <a:t>Az inerciarendszer a </a:t>
            </a:r>
            <a:r>
              <a:rPr lang="hu-HU" b="1" i="1" dirty="0"/>
              <a:t>vonatkoztatási rendszerek </a:t>
            </a:r>
            <a:r>
              <a:rPr lang="hu-HU" b="1" dirty="0"/>
              <a:t>kategóriájába tartozik, amelyek olyan reálisan létező (vagy legalább is létezőként elgondolható) objektumokat értünk, amelyekhez a mozgást ténylegesen viszonyítjuk (labor, vasúti kocsi, űrhajó, </a:t>
            </a:r>
            <a:r>
              <a:rPr lang="hu-HU" b="1" dirty="0" err="1"/>
              <a:t>stb</a:t>
            </a:r>
            <a:r>
              <a:rPr lang="hu-HU" b="1" dirty="0"/>
              <a:t>). </a:t>
            </a:r>
          </a:p>
          <a:p>
            <a:endParaRPr lang="hu-HU" b="1" dirty="0"/>
          </a:p>
          <a:p>
            <a:r>
              <a:rPr lang="hu-HU" b="1" dirty="0"/>
              <a:t>Az inerciarendszer olyan vonatkoztatási rendszer, amelyben érvényes a tehetetlenség törvénye: A hozzá képest nyugvó testek nyugalomban maradnak, a benne nyugvó giroszkópok megtartják a hozzá viszonyított tengelyirányukat.</a:t>
            </a:r>
          </a:p>
          <a:p>
            <a:endParaRPr lang="hu-HU" b="1" dirty="0"/>
          </a:p>
          <a:p>
            <a:r>
              <a:rPr lang="hu-HU" b="1" dirty="0"/>
              <a:t>Az inerciarendszer állandó példája az egyenletesen haladó vasúti kocsi.</a:t>
            </a:r>
          </a:p>
          <a:p>
            <a:endParaRPr lang="hu-HU" b="1" dirty="0"/>
          </a:p>
          <a:p>
            <a:r>
              <a:rPr lang="hu-HU" b="1" dirty="0"/>
              <a:t>Az első posztulátum azt mondja ki, hogy ha az inerciarendszerekben (különböző sebességgel haladó vasúti kocsikban) </a:t>
            </a:r>
            <a:r>
              <a:rPr lang="hu-HU" b="1" i="1" dirty="0"/>
              <a:t>a kísérleti fizikában elfogadott módon </a:t>
            </a:r>
            <a:r>
              <a:rPr lang="hu-HU" b="1" dirty="0"/>
              <a:t>megmérjük a fénysebességet, minden irányban ugyanazt a </a:t>
            </a:r>
            <a:r>
              <a:rPr lang="hu-HU" b="1" i="1" dirty="0"/>
              <a:t>c</a:t>
            </a:r>
            <a:r>
              <a:rPr lang="hu-HU" b="1" dirty="0"/>
              <a:t> számot kapjuk.</a:t>
            </a:r>
          </a:p>
          <a:p>
            <a:endParaRPr lang="hu-HU" b="1" dirty="0"/>
          </a:p>
          <a:p>
            <a:r>
              <a:rPr lang="hu-HU" b="1" dirty="0"/>
              <a:t>Ma már Foucault és </a:t>
            </a:r>
            <a:r>
              <a:rPr lang="hu-HU" b="1" dirty="0" err="1"/>
              <a:t>Fizeau</a:t>
            </a:r>
            <a:r>
              <a:rPr lang="hu-HU" b="1" dirty="0"/>
              <a:t> klasszikus kísérleteit tényleg el lehetne végezni egy vasúti kocsiban. AZ ELSŐ POSZTULÁTUMMAL KAPCSOLATBAN ILYEN KÍSÉRLETEKET KELL SZEM ELŐTT TARTANI.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F9D7292-F0D2-4378-A346-FEE17E8E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58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"/>
    </mc:Choice>
    <mc:Fallback xmlns="">
      <p:transition spd="slow" advTm="3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BE4CA52-37B0-4E0A-85D2-458535C4D00C}"/>
              </a:ext>
            </a:extLst>
          </p:cNvPr>
          <p:cNvSpPr txBox="1"/>
          <p:nvPr/>
        </p:nvSpPr>
        <p:spPr>
          <a:xfrm>
            <a:off x="1155700" y="461570"/>
            <a:ext cx="863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9. A mozgási energia és az impulzus</a:t>
            </a:r>
          </a:p>
          <a:p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BA05F7B-0E5E-44B9-8106-A210A44EF113}"/>
              </a:ext>
            </a:extLst>
          </p:cNvPr>
          <p:cNvSpPr txBox="1"/>
          <p:nvPr/>
        </p:nvSpPr>
        <p:spPr>
          <a:xfrm>
            <a:off x="508000" y="1019721"/>
            <a:ext cx="1080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Egy </a:t>
            </a:r>
            <a:r>
              <a:rPr lang="hu-HU" b="1" i="1" dirty="0"/>
              <a:t>v</a:t>
            </a:r>
            <a:r>
              <a:rPr lang="hu-HU" b="1" dirty="0"/>
              <a:t> sebességű test </a:t>
            </a:r>
            <a:r>
              <a:rPr lang="hu-HU" b="1" i="1" dirty="0"/>
              <a:t>K</a:t>
            </a:r>
            <a:r>
              <a:rPr lang="hu-HU" b="1" dirty="0"/>
              <a:t> </a:t>
            </a:r>
            <a:r>
              <a:rPr lang="hu-HU" b="1" i="1" dirty="0"/>
              <a:t>mozgási energiája</a:t>
            </a:r>
            <a:r>
              <a:rPr lang="hu-HU" b="1" dirty="0"/>
              <a:t> azzal a munkával egyenlő, amit a testre ható erő végez, miközben a kezdetben nyugvó testet </a:t>
            </a:r>
            <a:r>
              <a:rPr lang="hu-HU" b="1" i="1" dirty="0"/>
              <a:t>V</a:t>
            </a:r>
            <a:r>
              <a:rPr lang="hu-HU" b="1" dirty="0"/>
              <a:t> sebességre gyorsítja fel.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55F8EA5E-C756-45A2-BD2E-D988AB746C56}"/>
                  </a:ext>
                </a:extLst>
              </p:cNvPr>
              <p:cNvSpPr txBox="1"/>
              <p:nvPr/>
            </p:nvSpPr>
            <p:spPr>
              <a:xfrm>
                <a:off x="508000" y="1767233"/>
                <a:ext cx="10337800" cy="998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Newton: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p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𝑭𝒅𝒔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𝑭𝒗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nary>
                            <m:nary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p>
                            <m:e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𝒅𝒕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</m:e>
                          </m:nary>
                        </m:e>
                      </m:nary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𝒎</m:t>
                      </m:r>
                      <m:nary>
                        <m:nary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f>
                            <m:f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𝒅𝒗</m:t>
                              </m:r>
                            </m:num>
                            <m:den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den>
                          </m:f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</m:nary>
                      <m:nary>
                        <m:nary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p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f>
                            <m:f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sSup>
                            <m:sSup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55F8EA5E-C756-45A2-BD2E-D988AB746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767233"/>
                <a:ext cx="10337800" cy="998800"/>
              </a:xfrm>
              <a:prstGeom prst="rect">
                <a:avLst/>
              </a:prstGeom>
              <a:blipFill>
                <a:blip r:embed="rId3"/>
                <a:stretch>
                  <a:fillRect l="-472" t="-365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D8F7502-C696-4A04-B1DB-5B7A3339B512}"/>
                  </a:ext>
                </a:extLst>
              </p:cNvPr>
              <p:cNvSpPr txBox="1"/>
              <p:nvPr/>
            </p:nvSpPr>
            <p:spPr>
              <a:xfrm>
                <a:off x="508000" y="2815039"/>
                <a:ext cx="10629900" cy="1327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Einstein:</a:t>
                </a:r>
              </a:p>
              <a:p>
                <a:endParaRPr lang="hu-HU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hu-HU" b="1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hu-HU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p>
                        <m:e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𝑭𝒅𝒔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hu-HU" b="1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hu-HU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𝑭𝒗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nary>
                            <m:naryPr>
                              <m:ctrlP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hu-HU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u-HU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p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sSup>
                                        <m:sSupPr>
                                          <m:ctrlP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p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𝒅𝒕</m:t>
                              </m:r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  <m:nary>
                                <m:naryPr>
                                  <m:ctrlPr>
                                    <a:rPr lang="hu-HU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hu-HU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hu-HU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𝒅𝒗</m:t>
                                      </m:r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𝒗</m:t>
                                      </m:r>
                                    </m:num>
                                    <m:den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sSup>
                                        <m:sSupPr>
                                          <m:ctrlP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hu-HU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hu-HU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𝒗</m:t>
                                              </m:r>
                                            </m:e>
                                            <m:sup>
                                              <m:r>
                                                <a:rPr lang="hu-HU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hu-HU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hu-HU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p>
                                              <m:r>
                                                <a:rPr lang="hu-HU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hu-HU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𝒎</m:t>
                                      </m:r>
                                      <m:sSup>
                                        <m:sSupPr>
                                          <m:ctrlP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p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hu-HU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hu-HU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𝑽</m:t>
                                              </m:r>
                                            </m:e>
                                            <m:sup>
                                              <m:r>
                                                <a:rPr lang="hu-HU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hu-HU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hu-HU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p>
                                              <m:r>
                                                <a:rPr lang="hu-HU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den>
                                  </m:f>
                                  <m:r>
                                    <a:rPr lang="hu-HU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u-HU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  <m:sSup>
                                    <m:sSupPr>
                                      <m:ctrlP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hu-HU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D8F7502-C696-4A04-B1DB-5B7A3339B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2815039"/>
                <a:ext cx="10629900" cy="1327223"/>
              </a:xfrm>
              <a:prstGeom prst="rect">
                <a:avLst/>
              </a:prstGeom>
              <a:blipFill>
                <a:blip r:embed="rId4"/>
                <a:stretch>
                  <a:fillRect l="-459" t="-275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9A8B856C-763E-4958-9E32-504E7573376D}"/>
                  </a:ext>
                </a:extLst>
              </p:cNvPr>
              <p:cNvSpPr txBox="1"/>
              <p:nvPr/>
            </p:nvSpPr>
            <p:spPr>
              <a:xfrm>
                <a:off x="685800" y="5838279"/>
                <a:ext cx="10629900" cy="6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Amikor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u-HU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hu-HU" b="1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dirty="0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hu-HU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b="1" i="1" dirty="0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hu-HU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sz="2000" b="1" dirty="0"/>
                  <a:t>, </a:t>
                </a:r>
                <a:r>
                  <a:rPr lang="hu-HU" b="1" dirty="0"/>
                  <a:t>ezért ebben a </a:t>
                </a:r>
                <a:r>
                  <a:rPr lang="hu-HU" b="1" i="1" dirty="0"/>
                  <a:t>nemrelativisztikus határesetben</a:t>
                </a:r>
                <a:r>
                  <a:rPr lang="hu-HU" b="1" dirty="0"/>
                  <a:t>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u-HU" b="1" i="1" smtClean="0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/>
                  <a:t>.</a:t>
                </a:r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9A8B856C-763E-4958-9E32-504E75733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838279"/>
                <a:ext cx="10629900" cy="648896"/>
              </a:xfrm>
              <a:prstGeom prst="rect">
                <a:avLst/>
              </a:prstGeom>
              <a:blipFill>
                <a:blip r:embed="rId5"/>
                <a:stretch>
                  <a:fillRect l="-63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7E667D6-FCD5-4262-85B5-84643DFD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30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5F521F9F-0063-4123-91AA-A0D8E4934277}"/>
                  </a:ext>
                </a:extLst>
              </p:cNvPr>
              <p:cNvSpPr txBox="1"/>
              <p:nvPr/>
            </p:nvSpPr>
            <p:spPr>
              <a:xfrm>
                <a:off x="596900" y="4378914"/>
                <a:ext cx="104521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Amikor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b="1" dirty="0"/>
                  <a:t>, a relativitáselméletben a mozgási energia végtelenhez tart. A gyorsulásdeficit tehát növeli a mozgási energiát, mert az adott sebességet hosszabb úton lehet csak elérni, mint amikor a gyorsulásdeficit nulla. Ez az oka annak, hogy az adott </a:t>
                </a:r>
                <a:r>
                  <a:rPr lang="hu-HU" b="1" i="1" dirty="0"/>
                  <a:t>v</a:t>
                </a:r>
                <a:r>
                  <a:rPr lang="hu-HU" b="1" dirty="0"/>
                  <a:t>-</a:t>
                </a:r>
                <a:r>
                  <a:rPr lang="hu-HU" b="1" dirty="0" err="1"/>
                  <a:t>hez</a:t>
                </a:r>
                <a:r>
                  <a:rPr lang="hu-HU" b="1" dirty="0"/>
                  <a:t> tartozó mozgási energia a relativitáselméletben nagyobb, mint a newtoni fizikában.</a:t>
                </a: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5F521F9F-0063-4123-91AA-A0D8E4934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4378914"/>
                <a:ext cx="10452100" cy="1200329"/>
              </a:xfrm>
              <a:prstGeom prst="rect">
                <a:avLst/>
              </a:prstGeom>
              <a:blipFill>
                <a:blip r:embed="rId6"/>
                <a:stretch>
                  <a:fillRect l="-525" t="-2538" b="-710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2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"/>
    </mc:Choice>
    <mc:Fallback xmlns="">
      <p:transition spd="slow" advTm="68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EC68945D-AAB1-4FB9-8C90-456B64F49170}"/>
                  </a:ext>
                </a:extLst>
              </p:cNvPr>
              <p:cNvSpPr txBox="1"/>
              <p:nvPr/>
            </p:nvSpPr>
            <p:spPr>
              <a:xfrm>
                <a:off x="711200" y="254000"/>
                <a:ext cx="10782300" cy="6134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Az impulzus definíciója: Írjuk át a mozgásegyenletet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𝒅𝒑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hu-HU" sz="2000" b="1" dirty="0"/>
                  <a:t> </a:t>
                </a:r>
                <a:r>
                  <a:rPr lang="hu-HU" b="1" dirty="0"/>
                  <a:t>alakba. Impulzusnak azt a </a:t>
                </a:r>
                <a:r>
                  <a:rPr lang="hu-HU" b="1" i="1" dirty="0"/>
                  <a:t>p</a:t>
                </a:r>
                <a:r>
                  <a:rPr lang="hu-HU" b="1" dirty="0"/>
                  <a:t> mennyiséget nevezzük, amelyet a baloldalon az idő szerint deriválunk.</a:t>
                </a:r>
              </a:p>
              <a:p>
                <a:endParaRPr lang="hu-HU" b="1" dirty="0"/>
              </a:p>
              <a:p>
                <a:r>
                  <a:rPr lang="hu-HU" b="1" dirty="0"/>
                  <a:t>Speciálisan a newtoni fizikában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𝒎𝒗</m:t>
                    </m:r>
                  </m:oMath>
                </a14:m>
                <a:r>
                  <a:rPr lang="hu-HU" b="1" dirty="0"/>
                  <a:t>, de </a:t>
                </a:r>
                <a:r>
                  <a:rPr lang="hu-HU" b="1" i="1" u="sng" dirty="0"/>
                  <a:t>nem ez</a:t>
                </a:r>
                <a:r>
                  <a:rPr lang="hu-HU" b="1" i="1" dirty="0"/>
                  <a:t> </a:t>
                </a:r>
                <a:r>
                  <a:rPr lang="hu-HU" b="1" dirty="0"/>
                  <a:t>az impulzus általános definíciója.</a:t>
                </a:r>
              </a:p>
              <a:p>
                <a:endParaRPr lang="hu-HU" b="1" dirty="0"/>
              </a:p>
              <a:p>
                <a:r>
                  <a:rPr lang="hu-HU" b="1" dirty="0"/>
                  <a:t>A</a:t>
                </a:r>
                <a14:m>
                  <m:oMath xmlns:m="http://schemas.openxmlformats.org/officeDocument/2006/math">
                    <m:r>
                      <a:rPr lang="hu-HU" sz="2000" b="1" i="0" smtClean="0">
                        <a:latin typeface="Cambria Math" panose="02040503050406030204" pitchFamily="18" charset="0"/>
                      </a:rPr>
                      <m:t>𝐳</m:t>
                    </m:r>
                    <m:r>
                      <a:rPr lang="hu-HU" sz="2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hu-HU" sz="2000" b="1" dirty="0"/>
                  <a:t>  </a:t>
                </a:r>
                <a:r>
                  <a:rPr lang="hu-HU" b="1" dirty="0"/>
                  <a:t>definíció</a:t>
                </a:r>
                <a:r>
                  <a:rPr lang="hu-HU" sz="2000" b="1" dirty="0"/>
                  <a:t> </a:t>
                </a:r>
                <a:r>
                  <a:rPr lang="hu-HU" b="1" dirty="0"/>
                  <a:t>következtében az </a:t>
                </a:r>
                <a:r>
                  <a:rPr lang="hu-HU" sz="2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𝒎𝒂</m:t>
                        </m:r>
                      </m:num>
                      <m:den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hu-HU" sz="2000" b="1" dirty="0"/>
                  <a:t> </a:t>
                </a:r>
                <a:r>
                  <a:rPr lang="hu-HU" b="1" dirty="0"/>
                  <a:t>relativisztikus mozgásegyenlet a közvetett deriválás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𝒅𝒗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𝒅𝒗</m:t>
                        </m:r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𝒂</m:t>
                    </m:r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𝒅𝒗</m:t>
                        </m:r>
                      </m:den>
                    </m:f>
                  </m:oMath>
                </a14:m>
                <a:r>
                  <a:rPr lang="hu-HU" sz="2000" b="1" dirty="0"/>
                  <a:t>  </a:t>
                </a:r>
                <a:r>
                  <a:rPr lang="hu-HU" b="1" dirty="0"/>
                  <a:t>szabálya alapján a következő alakban is felírható:</a:t>
                </a:r>
              </a:p>
              <a:p>
                <a:endParaRPr lang="hu-HU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hu-H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f>
                        <m:fPr>
                          <m:ctrlPr>
                            <a:rPr lang="hu-H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𝒎𝒗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u-H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u-HU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hu-HU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hu-HU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hu-HU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hu-HU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u-H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hu-HU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hu-HU" b="1" dirty="0"/>
                  <a:t>Ez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𝒅𝒑</m:t>
                        </m:r>
                      </m:num>
                      <m:den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hu-HU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hu-HU" sz="2000" b="1" dirty="0"/>
                  <a:t> </a:t>
                </a:r>
                <a:r>
                  <a:rPr lang="hu-HU" b="1" dirty="0"/>
                  <a:t>alakú, ezért a relativitáselméletben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hu-HU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>
                            <a:latin typeface="Cambria Math" panose="02040503050406030204" pitchFamily="18" charset="0"/>
                          </a:rPr>
                          <m:t>𝒎𝒗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400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sz="2400" b="1" dirty="0"/>
                  <a:t>.</a:t>
                </a:r>
              </a:p>
              <a:p>
                <a:r>
                  <a:rPr lang="hu-HU" b="1" dirty="0"/>
                  <a:t>Nemrelativisztikus határesetben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𝒎𝒗</m:t>
                    </m:r>
                  </m:oMath>
                </a14:m>
                <a:r>
                  <a:rPr lang="hu-HU" b="1" dirty="0"/>
                  <a:t>.</a:t>
                </a:r>
                <a:endParaRPr lang="hu-HU" sz="2400" b="1" dirty="0"/>
              </a:p>
              <a:p>
                <a:r>
                  <a:rPr lang="hu-HU" sz="2000" b="1" dirty="0"/>
                  <a:t>Fontos: A </a:t>
                </a:r>
                <a:r>
                  <a:rPr lang="hu-HU" sz="2000" b="1" i="1" dirty="0"/>
                  <a:t>v</a:t>
                </a:r>
                <a:r>
                  <a:rPr lang="hu-HU" sz="2000" b="1" dirty="0"/>
                  <a:t> sebességgel mozgó test tömege </a:t>
                </a:r>
                <a:r>
                  <a:rPr lang="hu-HU" sz="2000" b="1" i="1" u="sng" dirty="0"/>
                  <a:t>nem egyenlő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p>
                          <m:sSup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sz="2000" b="1" dirty="0"/>
                  <a:t> </a:t>
                </a:r>
                <a:r>
                  <a:rPr lang="hu-HU" b="1" dirty="0"/>
                  <a:t>-tel, mert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hu-HU" sz="2000" b="1" dirty="0"/>
                  <a:t>az impulzust nem a tömeg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hu-HU" sz="2000" b="1" dirty="0"/>
                  <a:t>sebesség képlet definiálja és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hu-HU" sz="2000" b="1" dirty="0"/>
                  <a:t>korábban már </a:t>
                </a:r>
                <a:r>
                  <a:rPr lang="hu-HU" sz="2000" b="1" i="1" u="sng" dirty="0"/>
                  <a:t>kihasználtuk</a:t>
                </a:r>
                <a:r>
                  <a:rPr lang="hu-HU" sz="2000" b="1" dirty="0"/>
                  <a:t>, hogy a tömeg független a sebességtől, ezért most nem jelenthetjük ki ennek az ellenkezőjét.</a:t>
                </a:r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EC68945D-AAB1-4FB9-8C90-456B64F49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254000"/>
                <a:ext cx="10782300" cy="6134115"/>
              </a:xfrm>
              <a:prstGeom prst="rect">
                <a:avLst/>
              </a:prstGeom>
              <a:blipFill>
                <a:blip r:embed="rId3"/>
                <a:stretch>
                  <a:fillRect l="-622" r="-509" b="-89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26DF1EF-1F5E-4038-812A-F31B0542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8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"/>
    </mc:Choice>
    <mc:Fallback xmlns="">
      <p:transition spd="slow" advTm="39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C3BB9B1D-8223-478C-9C10-C044041D661A}"/>
              </a:ext>
            </a:extLst>
          </p:cNvPr>
          <p:cNvSpPr txBox="1"/>
          <p:nvPr/>
        </p:nvSpPr>
        <p:spPr>
          <a:xfrm>
            <a:off x="495300" y="431800"/>
            <a:ext cx="1111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10. A nyugalmi energia és a tömeg-energia reláció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44209340-98C7-4286-8E3D-B3A43BCCB439}"/>
                  </a:ext>
                </a:extLst>
              </p:cNvPr>
              <p:cNvSpPr txBox="1"/>
              <p:nvPr/>
            </p:nvSpPr>
            <p:spPr>
              <a:xfrm>
                <a:off x="609600" y="1295400"/>
                <a:ext cx="11150600" cy="760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kinetikus energia képlete két tagból áll:</a:t>
                </a:r>
                <a14:m>
                  <m:oMath xmlns:m="http://schemas.openxmlformats.org/officeDocument/2006/math">
                    <m:r>
                      <a:rPr lang="hu-HU" sz="2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u-HU" sz="24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hu-HU" sz="2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44209340-98C7-4286-8E3D-B3A43BCC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11150600" cy="760144"/>
              </a:xfrm>
              <a:prstGeom prst="rect">
                <a:avLst/>
              </a:prstGeom>
              <a:blipFill>
                <a:blip r:embed="rId3"/>
                <a:stretch>
                  <a:fillRect l="-4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églalap 5">
            <a:extLst>
              <a:ext uri="{FF2B5EF4-FFF2-40B4-BE49-F238E27FC236}">
                <a16:creationId xmlns:a16="http://schemas.microsoft.com/office/drawing/2014/main" id="{5161B177-EBF1-47E8-A62D-3419C6A2B25F}"/>
              </a:ext>
            </a:extLst>
          </p:cNvPr>
          <p:cNvSpPr/>
          <p:nvPr/>
        </p:nvSpPr>
        <p:spPr>
          <a:xfrm>
            <a:off x="5257800" y="5041900"/>
            <a:ext cx="1460500" cy="48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9611C2B7-58B8-4BF6-A311-03FA5A2F191E}"/>
                  </a:ext>
                </a:extLst>
              </p:cNvPr>
              <p:cNvSpPr txBox="1"/>
              <p:nvPr/>
            </p:nvSpPr>
            <p:spPr>
              <a:xfrm>
                <a:off x="723900" y="2286000"/>
                <a:ext cx="10541000" cy="379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Van-e önálló fizikai jelentése az első és a második tagnak külön-külön?</a:t>
                </a:r>
              </a:p>
              <a:p>
                <a:endParaRPr lang="hu-HU" b="1" dirty="0"/>
              </a:p>
              <a:p>
                <a:r>
                  <a:rPr lang="hu-HU" b="1" dirty="0"/>
                  <a:t>A válaszhoz először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</a:t>
                </a:r>
                <a:r>
                  <a:rPr lang="hu-HU" b="1" i="1" dirty="0"/>
                  <a:t>belső energia </a:t>
                </a:r>
                <a:r>
                  <a:rPr lang="hu-HU" b="1" dirty="0"/>
                  <a:t>fogalmát kell tisztázni: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belső energián a </a:t>
                </a:r>
                <a:r>
                  <a:rPr lang="hu-HU" b="1" i="1" dirty="0"/>
                  <a:t>nyugvó testben </a:t>
                </a:r>
                <a:r>
                  <a:rPr lang="hu-HU" b="1" dirty="0"/>
                  <a:t>felhalmozott különböző természetű (hő, kémiai, elektromágneses, nukleáris, </a:t>
                </a:r>
                <a:r>
                  <a:rPr lang="hu-HU" b="1" dirty="0" err="1"/>
                  <a:t>szubnukleáris</a:t>
                </a:r>
                <a:r>
                  <a:rPr lang="hu-HU" b="1" dirty="0"/>
                  <a:t>, </a:t>
                </a:r>
                <a:r>
                  <a:rPr lang="hu-HU" b="1" dirty="0" err="1"/>
                  <a:t>stb</a:t>
                </a:r>
                <a:r>
                  <a:rPr lang="hu-HU" b="1" dirty="0"/>
                  <a:t>) energiák összegét értjük. Ezért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-t </a:t>
                </a:r>
                <a:r>
                  <a:rPr lang="hu-HU" b="1" i="1" dirty="0"/>
                  <a:t>nyugalmi energiának </a:t>
                </a:r>
                <a:r>
                  <a:rPr lang="hu-HU" b="1" dirty="0"/>
                  <a:t>is nevezzük. Ennek a definíciónak az alapján azonban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-t nem tudjuk se kiszámítani, se megmérni, mert ehhez túl keveset tudunk az anyag szerkezetéről. Legfeljebb a belső energia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</a:t>
                </a:r>
                <a:r>
                  <a:rPr lang="hu-HU" b="1" i="1" dirty="0"/>
                  <a:t>megváltozásáról </a:t>
                </a:r>
                <a:r>
                  <a:rPr lang="hu-HU" b="1" dirty="0" err="1"/>
                  <a:t>tehetünk</a:t>
                </a:r>
                <a:r>
                  <a:rPr lang="hu-HU" b="1" dirty="0"/>
                  <a:t> határozott kijelentéseket abban az esetben, ha elég jól ismert energia fajtával (pl. hőenergiával) kapcsolatos.</a:t>
                </a:r>
              </a:p>
              <a:p>
                <a:endParaRPr lang="hu-HU" b="1" dirty="0"/>
              </a:p>
              <a:p>
                <a:r>
                  <a:rPr lang="hu-HU" b="1" dirty="0"/>
                  <a:t>Ezt a helyzetet változtatja meg gyökeresen az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hu-HU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2400" b="1" i="1"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hu-HU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hu-HU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hu-HU" sz="2400" b="1" dirty="0"/>
              </a:p>
              <a:p>
                <a:r>
                  <a:rPr lang="hu-HU" b="1" i="1" dirty="0"/>
                  <a:t>tömeg-energia reláció.</a:t>
                </a:r>
              </a:p>
              <a:p>
                <a:endParaRPr lang="hu-HU" b="1" i="1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9611C2B7-58B8-4BF6-A311-03FA5A2F1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2286000"/>
                <a:ext cx="10541000" cy="3793987"/>
              </a:xfrm>
              <a:prstGeom prst="rect">
                <a:avLst/>
              </a:prstGeom>
              <a:blipFill>
                <a:blip r:embed="rId4"/>
                <a:stretch>
                  <a:fillRect l="-521" t="-804" r="-23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6BA0B24-2151-4A57-A979-0C6103859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0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"/>
    </mc:Choice>
    <mc:Fallback xmlns="">
      <p:transition spd="slow" advTm="23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4C9B27E-A0CB-43D6-A8E8-722F3EB24571}"/>
              </a:ext>
            </a:extLst>
          </p:cNvPr>
          <p:cNvSpPr txBox="1"/>
          <p:nvPr/>
        </p:nvSpPr>
        <p:spPr>
          <a:xfrm>
            <a:off x="400050" y="125693"/>
            <a:ext cx="109093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Fontos megjegyzések: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/>
              <a:t>A tömeg nem </a:t>
            </a:r>
            <a:r>
              <a:rPr lang="hu-HU" b="1" i="1" dirty="0"/>
              <a:t>egyike</a:t>
            </a:r>
            <a:r>
              <a:rPr lang="hu-HU" b="1" dirty="0"/>
              <a:t> az energia fajtáknak, hanem a fentebb felsorolt energia fajták </a:t>
            </a:r>
            <a:r>
              <a:rPr lang="hu-HU" b="1" i="1" dirty="0"/>
              <a:t>közös mértéke</a:t>
            </a:r>
            <a:r>
              <a:rPr lang="hu-HU" b="1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/>
              <a:t>A tömeg-energia reláció csak a belső (nyugalmi) energiára érvényes, a mozgási energiára nem. Mivel nyugvó foton nem létezik, a fotonokra se alkalmazható.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b="1" dirty="0"/>
          </a:p>
          <a:p>
            <a:r>
              <a:rPr lang="hu-HU" sz="2000" b="1" dirty="0"/>
              <a:t>A tömeg-energia reláció igazolása: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F634AB7-A168-4247-8D14-6FAB901FA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38" y="1585913"/>
            <a:ext cx="4398962" cy="3112226"/>
          </a:xfrm>
          <a:prstGeom prst="rect">
            <a:avLst/>
          </a:prstGeom>
        </p:spPr>
      </p:pic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403BBCC4-0E03-415E-923A-0982B555D98B}"/>
              </a:ext>
            </a:extLst>
          </p:cNvPr>
          <p:cNvCxnSpPr/>
          <p:nvPr/>
        </p:nvCxnSpPr>
        <p:spPr>
          <a:xfrm flipV="1">
            <a:off x="6929438" y="1618026"/>
            <a:ext cx="0" cy="3048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AA99ECA0-A1D9-4264-A319-8BB8A4F98A3E}"/>
              </a:ext>
            </a:extLst>
          </p:cNvPr>
          <p:cNvCxnSpPr/>
          <p:nvPr/>
        </p:nvCxnSpPr>
        <p:spPr>
          <a:xfrm flipV="1">
            <a:off x="9232900" y="1585913"/>
            <a:ext cx="0" cy="3048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9DE8F100-3BCB-46AF-BC42-CE5BD5933965}"/>
              </a:ext>
            </a:extLst>
          </p:cNvPr>
          <p:cNvCxnSpPr/>
          <p:nvPr/>
        </p:nvCxnSpPr>
        <p:spPr>
          <a:xfrm>
            <a:off x="6929438" y="4678726"/>
            <a:ext cx="1782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C3EEA2BC-DFC6-4A7F-B633-47D1850A18BB}"/>
              </a:ext>
            </a:extLst>
          </p:cNvPr>
          <p:cNvCxnSpPr>
            <a:cxnSpLocks/>
          </p:cNvCxnSpPr>
          <p:nvPr/>
        </p:nvCxnSpPr>
        <p:spPr>
          <a:xfrm>
            <a:off x="9232900" y="4633913"/>
            <a:ext cx="17018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églalap 19">
            <a:extLst>
              <a:ext uri="{FF2B5EF4-FFF2-40B4-BE49-F238E27FC236}">
                <a16:creationId xmlns:a16="http://schemas.microsoft.com/office/drawing/2014/main" id="{2F9383C8-3E82-45C0-86C4-BA924DB309B4}"/>
              </a:ext>
            </a:extLst>
          </p:cNvPr>
          <p:cNvSpPr/>
          <p:nvPr/>
        </p:nvSpPr>
        <p:spPr>
          <a:xfrm>
            <a:off x="7378700" y="2921000"/>
            <a:ext cx="533400" cy="596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69BBEC2E-31F6-482A-AF68-F4584D7EA57B}"/>
              </a:ext>
            </a:extLst>
          </p:cNvPr>
          <p:cNvSpPr/>
          <p:nvPr/>
        </p:nvSpPr>
        <p:spPr>
          <a:xfrm>
            <a:off x="9682161" y="2921000"/>
            <a:ext cx="533400" cy="596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FDD0473A-4053-4D83-8469-1DAE9EACF29C}"/>
                  </a:ext>
                </a:extLst>
              </p:cNvPr>
              <p:cNvSpPr txBox="1"/>
              <p:nvPr/>
            </p:nvSpPr>
            <p:spPr>
              <a:xfrm>
                <a:off x="304800" y="1886684"/>
                <a:ext cx="63627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1. Egy test nyugszik az </a:t>
                </a:r>
                <a:r>
                  <a:rPr lang="hu-HU" sz="2000" b="1" i="1" dirty="0"/>
                  <a:t>XY</a:t>
                </a:r>
                <a:r>
                  <a:rPr lang="hu-HU" sz="2000" b="1" dirty="0"/>
                  <a:t> koordinátarendszerben. Két egyforma ellentétes irányú  elektromágneses hullámcsomag esik rá, amelyeket abszorbeál. A csomagok energiája </a:t>
                </a:r>
                <a:r>
                  <a:rPr lang="hu-HU" sz="2000" b="1" dirty="0">
                    <a:sym typeface="Symbol" panose="05050102010706020507" pitchFamily="18" charset="2"/>
                  </a:rPr>
                  <a:t>, az impulzusuk </a:t>
                </a:r>
                <a:r>
                  <a:rPr lang="hu-HU" sz="2000" b="1" i="1" dirty="0">
                    <a:sym typeface="Symbol" panose="05050102010706020507" pitchFamily="18" charset="2"/>
                  </a:rPr>
                  <a:t>/c. </a:t>
                </a:r>
                <a:r>
                  <a:rPr lang="hu-HU" sz="2000" b="1" dirty="0">
                    <a:sym typeface="Symbol" panose="05050102010706020507" pitchFamily="18" charset="2"/>
                  </a:rPr>
                  <a:t>A test nyugalomban marad, belső energiájának megváltozása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hu-HU" sz="2000" b="1" i="1" dirty="0"/>
                  <a:t>.</a:t>
                </a: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FDD0473A-4053-4D83-8469-1DAE9EACF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886684"/>
                <a:ext cx="6362700" cy="1631216"/>
              </a:xfrm>
              <a:prstGeom prst="rect">
                <a:avLst/>
              </a:prstGeom>
              <a:blipFill>
                <a:blip r:embed="rId4"/>
                <a:stretch>
                  <a:fillRect l="-958" t="-1866" r="-1533" b="-55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5314FE7-9640-4ED1-B798-F21DBD7BB875}"/>
                  </a:ext>
                </a:extLst>
              </p:cNvPr>
              <p:cNvSpPr txBox="1"/>
              <p:nvPr/>
            </p:nvSpPr>
            <p:spPr>
              <a:xfrm>
                <a:off x="296069" y="3614721"/>
                <a:ext cx="6502400" cy="2561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2. </a:t>
                </a:r>
                <a:r>
                  <a:rPr lang="hu-HU" sz="2000" b="1" i="1" dirty="0"/>
                  <a:t>Ugyanezt a folyamatot </a:t>
                </a:r>
                <a:r>
                  <a:rPr lang="hu-HU" sz="2000" b="1" dirty="0"/>
                  <a:t>nézzük a tetszőlegesen kis </a:t>
                </a:r>
                <a:r>
                  <a:rPr lang="hu-HU" sz="2000" b="1" i="1" dirty="0"/>
                  <a:t>v</a:t>
                </a:r>
                <a:r>
                  <a:rPr lang="hu-HU" sz="2000" b="1" dirty="0"/>
                  <a:t> sebességgel </a:t>
                </a:r>
                <a:r>
                  <a:rPr lang="hu-HU" sz="2000" b="1" i="1" dirty="0"/>
                  <a:t>–X </a:t>
                </a:r>
                <a:r>
                  <a:rPr lang="hu-HU" sz="2000" b="1" dirty="0"/>
                  <a:t>irányban mozgó </a:t>
                </a:r>
                <a:r>
                  <a:rPr lang="hu-HU" sz="2000" b="1" i="1" dirty="0"/>
                  <a:t>X’Y’</a:t>
                </a:r>
                <a:r>
                  <a:rPr lang="hu-HU" sz="2000" b="1" dirty="0"/>
                  <a:t> koordinátarendszerből, amelyhez képest a test +</a:t>
                </a:r>
                <a:r>
                  <a:rPr lang="hu-HU" sz="2000" b="1" i="1" dirty="0"/>
                  <a:t>v</a:t>
                </a:r>
                <a:r>
                  <a:rPr lang="hu-HU" sz="2000" b="1" dirty="0"/>
                  <a:t> sebességgel mozog a hullám- csomagok elnyelése </a:t>
                </a:r>
                <a:r>
                  <a:rPr lang="hu-HU" sz="2000" b="1" i="1" dirty="0"/>
                  <a:t>előtt és után egyaránt</a:t>
                </a:r>
                <a:r>
                  <a:rPr lang="hu-HU" sz="2000" b="1" dirty="0"/>
                  <a:t>. Az impulzusa azonban az elnyelt csomagok impulzusának </a:t>
                </a:r>
                <a:r>
                  <a:rPr lang="hu-HU" sz="2000" b="1" i="1" dirty="0"/>
                  <a:t>X</a:t>
                </a:r>
                <a:r>
                  <a:rPr lang="hu-HU" sz="2000" b="1" dirty="0"/>
                  <a:t> </a:t>
                </a:r>
                <a:r>
                  <a:rPr lang="hu-HU" sz="2000" b="1" dirty="0" err="1"/>
                  <a:t>komponen-sével</a:t>
                </a:r>
                <a:r>
                  <a:rPr lang="hu-HU" sz="2000" b="1" dirty="0"/>
                  <a:t> megnőtt, azaz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</m:oMath>
                </a14:m>
                <a:r>
                  <a:rPr lang="hu-HU" sz="2000" b="1" i="1" dirty="0"/>
                  <a:t>p = 2·</a:t>
                </a:r>
                <a:r>
                  <a:rPr lang="hu-HU" sz="2000" b="1" dirty="0">
                    <a:sym typeface="Symbol" panose="05050102010706020507" pitchFamily="18" charset="2"/>
                  </a:rPr>
                  <a:t> </a:t>
                </a:r>
                <a:r>
                  <a:rPr lang="hu-HU" sz="2000" b="1" i="1" dirty="0">
                    <a:sym typeface="Symbol" panose="05050102010706020507" pitchFamily="18" charset="2"/>
                  </a:rPr>
                  <a:t>/c · v/c =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𝒎</m:t>
                    </m:r>
                  </m:oMath>
                </a14:m>
                <a:r>
                  <a:rPr lang="hu-HU" sz="2000" b="1" i="1" dirty="0">
                    <a:sym typeface="Symbol" panose="05050102010706020507" pitchFamily="18" charset="2"/>
                  </a:rPr>
                  <a:t>·v </a:t>
                </a:r>
                <a:r>
                  <a:rPr lang="hu-HU" sz="2000" b="1" dirty="0">
                    <a:sym typeface="Symbol" panose="05050102010706020507" pitchFamily="18" charset="2"/>
                  </a:rPr>
                  <a:t>(</a:t>
                </a:r>
                <a:r>
                  <a:rPr lang="hu-HU" sz="2000" b="1" i="1" dirty="0">
                    <a:sym typeface="Symbol" panose="05050102010706020507" pitchFamily="18" charset="2"/>
                  </a:rPr>
                  <a:t>v 0</a:t>
                </a:r>
                <a:r>
                  <a:rPr lang="hu-HU" sz="2000" b="1" dirty="0">
                    <a:sym typeface="Symbol" panose="05050102010706020507" pitchFamily="18" charset="2"/>
                  </a:rPr>
                  <a:t>-nál az impulzus a tömeg és a sebesség szorzata a </a:t>
                </a:r>
                <a:r>
                  <a:rPr lang="hu-HU" sz="2000" b="1" dirty="0" err="1">
                    <a:sym typeface="Symbol" panose="05050102010706020507" pitchFamily="18" charset="2"/>
                  </a:rPr>
                  <a:t>relativitáselmé</a:t>
                </a:r>
                <a:r>
                  <a:rPr lang="hu-HU" sz="2000" b="1" dirty="0">
                    <a:sym typeface="Symbol" panose="05050102010706020507" pitchFamily="18" charset="2"/>
                  </a:rPr>
                  <a:t>- </a:t>
                </a:r>
                <a:r>
                  <a:rPr lang="hu-HU" sz="2000" b="1" dirty="0" err="1">
                    <a:sym typeface="Symbol" panose="05050102010706020507" pitchFamily="18" charset="2"/>
                  </a:rPr>
                  <a:t>letben</a:t>
                </a:r>
                <a:r>
                  <a:rPr lang="hu-HU" sz="2000" b="1" dirty="0">
                    <a:sym typeface="Symbol" panose="05050102010706020507" pitchFamily="18" charset="2"/>
                  </a:rPr>
                  <a:t> is). A test tömege tehát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𝒎</m:t>
                    </m:r>
                  </m:oMath>
                </a14:m>
                <a:r>
                  <a:rPr lang="hu-HU" sz="2000" b="1" dirty="0"/>
                  <a:t>= </a:t>
                </a:r>
                <a:r>
                  <a:rPr lang="hu-HU" sz="2000" b="1" i="1" dirty="0"/>
                  <a:t>2</a:t>
                </a:r>
                <a:r>
                  <a:rPr lang="hu-HU" sz="2000" b="1" dirty="0">
                    <a:sym typeface="Symbol" panose="05050102010706020507" pitchFamily="18" charset="2"/>
                  </a:rPr>
                  <a:t></a:t>
                </a:r>
                <a:r>
                  <a:rPr lang="hu-HU" sz="2000" b="1" i="1" dirty="0">
                    <a:sym typeface="Symbol" panose="05050102010706020507" pitchFamily="18" charset="2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e>
                      <m:sup>
                        <m:r>
                          <a:rPr lang="hu-HU" sz="20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sz="2000" b="1" dirty="0"/>
                  <a:t>-tel megnőtt.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5314FE7-9640-4ED1-B798-F21DBD7BB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69" y="3614721"/>
                <a:ext cx="6502400" cy="2561535"/>
              </a:xfrm>
              <a:prstGeom prst="rect">
                <a:avLst/>
              </a:prstGeom>
              <a:blipFill>
                <a:blip r:embed="rId5"/>
                <a:stretch>
                  <a:fillRect l="-1032" t="-1429" r="-1313" b="-357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F5672E02-6695-4A90-A55E-A0C87FACC5BB}"/>
                  </a:ext>
                </a:extLst>
              </p:cNvPr>
              <p:cNvSpPr txBox="1"/>
              <p:nvPr/>
            </p:nvSpPr>
            <p:spPr>
              <a:xfrm>
                <a:off x="304800" y="6176256"/>
                <a:ext cx="1109980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3. De láttuk, hogy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𝜺</m:t>
                    </m:r>
                  </m:oMath>
                </a14:m>
                <a:r>
                  <a:rPr lang="hu-HU" sz="2000" b="1" dirty="0"/>
                  <a:t>=</a:t>
                </a:r>
                <a:r>
                  <a:rPr lang="hu-HU" sz="2000" b="1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sz="2000" b="1" dirty="0"/>
                  <a:t> ezért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𝒎</m:t>
                    </m:r>
                  </m:oMath>
                </a14:m>
                <a:r>
                  <a:rPr lang="hu-HU" sz="2000" b="1" dirty="0"/>
                  <a:t>=</a:t>
                </a:r>
                <a:r>
                  <a:rPr lang="hu-HU" sz="2000" b="1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𝑬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sz="2000" b="1" dirty="0"/>
                  <a:t> </a:t>
                </a:r>
                <a:r>
                  <a:rPr lang="hu-HU" sz="2000" b="1" i="1" dirty="0">
                    <a:sym typeface="Symbol" panose="05050102010706020507" pitchFamily="18" charset="2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sz="2000" b="1" dirty="0"/>
                  <a:t> és ez a tömeg-energia reláció differenciális alakja.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F5672E02-6695-4A90-A55E-A0C87FACC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76256"/>
                <a:ext cx="11099800" cy="407099"/>
              </a:xfrm>
              <a:prstGeom prst="rect">
                <a:avLst/>
              </a:prstGeom>
              <a:blipFill>
                <a:blip r:embed="rId6"/>
                <a:stretch>
                  <a:fillRect l="-549" t="-4478" b="-2686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148F4F3-B10C-406D-88C0-E2630EA0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4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"/>
    </mc:Choice>
    <mc:Fallback xmlns="">
      <p:transition spd="slow" advTm="24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E15BD1A2-ACAB-4A9B-9DD9-D2B0C1B5D1D0}"/>
                  </a:ext>
                </a:extLst>
              </p:cNvPr>
              <p:cNvSpPr txBox="1"/>
              <p:nvPr/>
            </p:nvSpPr>
            <p:spPr>
              <a:xfrm>
                <a:off x="673100" y="136525"/>
                <a:ext cx="10972800" cy="121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speciális relativitáselméletben csak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1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1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/>
                  <a:t> differenciális alak igazolható közvetlenül a posztulátumok alapján, de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/>
                  <a:t> annyira jól illeszkedik az elmélet egészébe, hogy már ennek alapján biztosak lehetünk az érvényességében.  Később ezt a képletet kísérletben is igazolták (36. dia). A delták nélküli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/>
                  <a:t> képlet  az általános relativitáselmélet keretei között igazolható elméletileg.</a:t>
                </a:r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E15BD1A2-ACAB-4A9B-9DD9-D2B0C1B5D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136525"/>
                <a:ext cx="10972800" cy="1218988"/>
              </a:xfrm>
              <a:prstGeom prst="rect">
                <a:avLst/>
              </a:prstGeom>
              <a:blipFill>
                <a:blip r:embed="rId3"/>
                <a:stretch>
                  <a:fillRect l="-444" t="-2000" r="-278" b="-7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4577135F-987C-4871-99EB-F7CB4831A005}"/>
                  </a:ext>
                </a:extLst>
              </p:cNvPr>
              <p:cNvSpPr txBox="1"/>
              <p:nvPr/>
            </p:nvSpPr>
            <p:spPr>
              <a:xfrm>
                <a:off x="762000" y="1473200"/>
                <a:ext cx="10274300" cy="3269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A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hu-HU" sz="20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b="1" dirty="0"/>
                  <a:t>mozgási energia képletében tehát a második tagnak </a:t>
                </a:r>
                <a:r>
                  <a:rPr lang="hu-HU" b="1" i="1" dirty="0"/>
                  <a:t>van </a:t>
                </a:r>
                <a:r>
                  <a:rPr lang="hu-HU" b="1" dirty="0"/>
                  <a:t> önálló fizikai jelentése:</a:t>
                </a:r>
              </a:p>
              <a:p>
                <a:r>
                  <a:rPr lang="hu-HU" b="1" dirty="0"/>
                  <a:t>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belső energia negatívja.</a:t>
                </a:r>
              </a:p>
              <a:p>
                <a:endParaRPr lang="hu-HU" b="1" dirty="0"/>
              </a:p>
              <a:p>
                <a:r>
                  <a:rPr lang="hu-HU" b="1" dirty="0"/>
                  <a:t>Eszerint az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b="1" dirty="0"/>
                  <a:t>első tag jelentése a mozgási és a belső energia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sz="2000" b="1" dirty="0"/>
                  <a:t> </a:t>
                </a:r>
                <a:r>
                  <a:rPr lang="hu-HU" b="1" dirty="0"/>
                  <a:t>összege, vagyis az </a:t>
                </a:r>
                <a:r>
                  <a:rPr lang="hu-HU" b="1" i="1" dirty="0"/>
                  <a:t>E</a:t>
                </a:r>
                <a:r>
                  <a:rPr lang="hu-HU" b="1" dirty="0"/>
                  <a:t> </a:t>
                </a:r>
                <a:r>
                  <a:rPr lang="hu-HU" b="1" i="1" dirty="0"/>
                  <a:t>teljes energia:</a:t>
                </a:r>
                <a:endParaRPr lang="hu-HU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hu-HU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sSup>
                            <m:sSupPr>
                              <m:ctrlP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hu-H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hu-H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hu-H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  <a:p>
                <a:endParaRPr lang="hu-HU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4577135F-987C-4871-99EB-F7CB4831A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73200"/>
                <a:ext cx="10274300" cy="3269613"/>
              </a:xfrm>
              <a:prstGeom prst="rect">
                <a:avLst/>
              </a:prstGeom>
              <a:blipFill>
                <a:blip r:embed="rId4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37E58A2-F205-4CB7-B00C-776855898348}"/>
                  </a:ext>
                </a:extLst>
              </p:cNvPr>
              <p:cNvSpPr txBox="1"/>
              <p:nvPr/>
            </p:nvSpPr>
            <p:spPr>
              <a:xfrm>
                <a:off x="762000" y="4381500"/>
                <a:ext cx="10795000" cy="1987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Fontos figyelmeztetés: A  tömeg-energia reláció nem alkalmazható magára az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hu-HU" sz="20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b="1" dirty="0"/>
                  <a:t> teljes energiára, mert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hu-HU" b="1" dirty="0"/>
                  <a:t>a tömeg-energia relációt </a:t>
                </a:r>
                <a:r>
                  <a:rPr lang="hu-HU" b="1" i="1" dirty="0"/>
                  <a:t>nyugvó testre </a:t>
                </a:r>
                <a:r>
                  <a:rPr lang="hu-HU" b="1" dirty="0"/>
                  <a:t>vezettük le, ezért csak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nyugalmi energiára érvényes, és</a:t>
                </a:r>
              </a:p>
              <a:p>
                <a:pPr marL="342900" indent="-342900">
                  <a:buFont typeface="+mj-lt"/>
                  <a:buAutoNum type="arabicParenR"/>
                </a:pPr>
                <a:r>
                  <a:rPr lang="hu-HU" b="1" dirty="0"/>
                  <a:t>a mozgásegyenlet levezetésénél </a:t>
                </a:r>
                <a:r>
                  <a:rPr lang="hu-HU" b="1" u="sng" dirty="0"/>
                  <a:t>kihasználtuk</a:t>
                </a:r>
                <a:r>
                  <a:rPr lang="hu-HU" b="1" dirty="0"/>
                  <a:t>, hogy a </a:t>
                </a:r>
                <a:r>
                  <a:rPr lang="hu-HU" b="1" i="1" dirty="0"/>
                  <a:t>v</a:t>
                </a:r>
                <a:r>
                  <a:rPr lang="hu-HU" b="1" dirty="0"/>
                  <a:t> sebességgel mozgó test tömege </a:t>
                </a:r>
                <a:r>
                  <a:rPr lang="hu-HU" b="1" i="1" dirty="0"/>
                  <a:t>nem</a:t>
                </a:r>
                <a:r>
                  <a:rPr lang="hu-HU" sz="2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hu-HU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sz="2000" b="1" dirty="0"/>
                  <a:t> </a:t>
                </a:r>
                <a:r>
                  <a:rPr lang="hu-HU" b="1" dirty="0"/>
                  <a:t>hanem</a:t>
                </a:r>
                <a:r>
                  <a:rPr lang="hu-HU" sz="2000" b="1" dirty="0"/>
                  <a:t> </a:t>
                </a:r>
                <a:r>
                  <a:rPr lang="hu-HU" sz="2000" b="1" i="1" dirty="0"/>
                  <a:t>m</a:t>
                </a:r>
                <a:r>
                  <a:rPr lang="hu-HU" sz="2000" b="1" dirty="0"/>
                  <a:t>.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37E58A2-F205-4CB7-B00C-776855898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381500"/>
                <a:ext cx="10795000" cy="1987082"/>
              </a:xfrm>
              <a:prstGeom prst="rect">
                <a:avLst/>
              </a:prstGeom>
              <a:blipFill>
                <a:blip r:embed="rId5"/>
                <a:stretch>
                  <a:fillRect l="-452" b="-460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8CDA219-19B3-42D6-AB7E-47FA2C70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"/>
    </mc:Choice>
    <mc:Fallback xmlns="">
      <p:transition spd="slow" advTm="384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C4707CD8-EEA0-412F-A8F1-7A7272685779}"/>
                  </a:ext>
                </a:extLst>
              </p:cNvPr>
              <p:cNvSpPr txBox="1"/>
              <p:nvPr/>
            </p:nvSpPr>
            <p:spPr>
              <a:xfrm>
                <a:off x="368300" y="939800"/>
                <a:ext cx="11341100" cy="5306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Tapasztalati igazolás:</a:t>
                </a:r>
              </a:p>
              <a:p>
                <a:endParaRPr lang="hu-HU" b="1" dirty="0"/>
              </a:p>
              <a:p>
                <a:r>
                  <a:rPr lang="hu-HU" b="1" dirty="0"/>
                  <a:t>1)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1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1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·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/>
                  <a:t> igazolása deuteronra a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b="1" dirty="0"/>
                  <a:t> magreakció segítségével:</a:t>
                </a:r>
              </a:p>
              <a:p>
                <a:endParaRPr lang="hu-HU" b="1" dirty="0"/>
              </a:p>
              <a:p>
                <a:r>
                  <a:rPr lang="hu-HU" b="1" dirty="0"/>
                  <a:t>	a) Nyugvó deuteront bombázunk különböző energiájú alfa-részecskékkel. A deuteron dezintegrációja csak akkor következik be, ha az alfa-részecske energiája meghalad egy bizonyos küszöbértéket. Ennek az az oka, hogy a deuteronban a proton és a neutron </a:t>
                </a:r>
                <a:r>
                  <a:rPr lang="hu-HU" b="1" i="1" dirty="0"/>
                  <a:t>kötési energiája</a:t>
                </a:r>
                <a:r>
                  <a:rPr lang="hu-HU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1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hu-HU" b="1" dirty="0"/>
                  <a:t> 3.561·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r>
                      <a:rPr lang="hu-HU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b="1" dirty="0"/>
                  <a:t>J = 2.226 </a:t>
                </a:r>
                <a:r>
                  <a:rPr lang="hu-HU" b="1" dirty="0" err="1"/>
                  <a:t>MeV</a:t>
                </a:r>
                <a:r>
                  <a:rPr lang="hu-HU" b="1" dirty="0"/>
                  <a:t> -el egyenlő. Ennyivel kisebb a deuteron belső energiája, mint két egymástól távol nyugvó proton és neutron belső energiájának összege:</a:t>
                </a:r>
              </a:p>
              <a:p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hu-HU" b="1" dirty="0"/>
                  <a:t>.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1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számértéke tehát </a:t>
                </a:r>
                <a:r>
                  <a:rPr lang="hu-HU" b="1" i="1" dirty="0"/>
                  <a:t>a magreakció </a:t>
                </a:r>
                <a:r>
                  <a:rPr lang="hu-HU" b="1" dirty="0"/>
                  <a:t>kísérleti vizsgálata alapján határozható meg.</a:t>
                </a:r>
              </a:p>
              <a:p>
                <a:endParaRPr lang="hu-HU" b="1" dirty="0"/>
              </a:p>
              <a:p>
                <a:r>
                  <a:rPr lang="hu-HU" b="1" dirty="0"/>
                  <a:t>	b) A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≡ 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hu-HU" sz="2400" b="1" dirty="0"/>
                  <a:t> </a:t>
                </a:r>
                <a:r>
                  <a:rPr lang="hu-HU" b="1" i="1" dirty="0"/>
                  <a:t>súlyméréssel</a:t>
                </a:r>
                <a:r>
                  <a:rPr lang="hu-HU" b="1" dirty="0"/>
                  <a:t> történő</a:t>
                </a:r>
                <a:r>
                  <a:rPr lang="hu-HU" sz="2400" b="1" dirty="0"/>
                  <a:t> </a:t>
                </a:r>
                <a:r>
                  <a:rPr lang="hu-HU" b="1" dirty="0"/>
                  <a:t>meghatározásához szükséges pontosság becslését	   megkönnyíti, ha a részecskék tömegét energia-egységben (vagyis a nyugalmi energiájukkal) adjuk meg: </a:t>
                </a:r>
                <a:r>
                  <a:rPr lang="hu-HU" sz="2400" b="1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≈</m:t>
                    </m:r>
                  </m:oMath>
                </a14:m>
                <a:r>
                  <a:rPr lang="hu-HU" b="1" dirty="0"/>
                  <a:t> 1000 Mev = 1 </a:t>
                </a:r>
                <a:r>
                  <a:rPr lang="hu-HU" b="1" dirty="0" err="1"/>
                  <a:t>GeV</a:t>
                </a:r>
                <a:r>
                  <a:rPr lang="hu-HU" b="1" dirty="0"/>
                  <a:t>.	   </a:t>
                </a:r>
              </a:p>
              <a:p>
                <a:r>
                  <a:rPr lang="hu-HU" b="1" dirty="0"/>
                  <a:t>	   </a:t>
                </a:r>
              </a:p>
              <a:p>
                <a:r>
                  <a:rPr lang="hu-HU" b="1" dirty="0"/>
                  <a:t>	A víz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hu-HU" b="1" dirty="0"/>
                  <a:t>)  és a nehézvíz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hu-HU" b="1" dirty="0"/>
                  <a:t>) molekulájának tömege eszerint kb. 18 és 20 </a:t>
                </a:r>
                <a:r>
                  <a:rPr lang="hu-HU" b="1" dirty="0" err="1"/>
                  <a:t>GeV</a:t>
                </a:r>
                <a:r>
                  <a:rPr lang="hu-HU" b="1" dirty="0"/>
                  <a:t>, a különbségük kb.  	   2 </a:t>
                </a:r>
                <a:r>
                  <a:rPr lang="hu-HU" b="1" dirty="0" err="1"/>
                  <a:t>Gev</a:t>
                </a:r>
                <a:r>
                  <a:rPr lang="hu-HU" b="1" dirty="0"/>
                  <a:t>. Milyen pontossággal kell a két anyag súlyát megmérni ahhoz, hogy ki lehessen mutatni a proton és a deuteron  tömegkülönbségében  2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hu-HU" b="1" dirty="0"/>
                  <a:t>2.226</a:t>
                </a:r>
                <a14:m>
                  <m:oMath xmlns:m="http://schemas.openxmlformats.org/officeDocument/2006/math">
                    <m:r>
                      <a:rPr lang="hu-HU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hu-HU" b="1" dirty="0"/>
                  <a:t>4.5 </a:t>
                </a:r>
                <a:r>
                  <a:rPr lang="hu-HU" b="1" dirty="0" err="1"/>
                  <a:t>Mev</a:t>
                </a:r>
                <a:r>
                  <a:rPr lang="hu-HU" b="1" dirty="0"/>
                  <a:t> eltérést? Ehhez néhány ezrelékes pontosság elegendő, ami elérhető</a:t>
                </a:r>
              </a:p>
              <a:p>
                <a:r>
                  <a:rPr lang="hu-HU" b="1" dirty="0"/>
                  <a:t>(4.5MeV/2GeV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hu-HU" dirty="0"/>
                  <a:t>).</a:t>
                </a:r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C4707CD8-EEA0-412F-A8F1-7A7272685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939800"/>
                <a:ext cx="11341100" cy="5306517"/>
              </a:xfrm>
              <a:prstGeom prst="rect">
                <a:avLst/>
              </a:prstGeom>
              <a:blipFill>
                <a:blip r:embed="rId3"/>
                <a:stretch>
                  <a:fillRect l="-430" t="-574" r="-107" b="-9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F6FA0861-50B9-47F5-9652-93443A75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3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"/>
    </mc:Choice>
    <mc:Fallback xmlns="">
      <p:transition spd="slow" advTm="31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67F53CE0-D386-443D-B633-5805CE8DB73D}"/>
                  </a:ext>
                </a:extLst>
              </p:cNvPr>
              <p:cNvSpPr txBox="1"/>
              <p:nvPr/>
            </p:nvSpPr>
            <p:spPr>
              <a:xfrm>
                <a:off x="622300" y="254000"/>
                <a:ext cx="10642600" cy="2874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2.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/>
                  <a:t> reláció igazolása nyugvó </a:t>
                </a:r>
                <a:r>
                  <a:rPr lang="hu-HU" b="1" dirty="0" err="1"/>
                  <a:t>pozitrónium</a:t>
                </a:r>
                <a:r>
                  <a:rPr lang="hu-HU" b="1" dirty="0"/>
                  <a:t> annihilációjából: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hu-HU" b="1" dirty="0"/>
                  <a:t>.</a:t>
                </a:r>
              </a:p>
              <a:p>
                <a:endParaRPr lang="hu-HU" b="1" dirty="0"/>
              </a:p>
              <a:p>
                <a:r>
                  <a:rPr lang="hu-HU" b="1" dirty="0"/>
                  <a:t>Az elektron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hu-HU" b="1" i="1" dirty="0"/>
                  <a:t> </a:t>
                </a:r>
                <a:r>
                  <a:rPr lang="hu-HU" b="1" dirty="0"/>
                  <a:t>tömegét jól ismerjük, mert ismerjük a töltését, valamint a mozgását elektromágneses térben: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hu-HU" b="1" dirty="0"/>
                  <a:t>0.5 </a:t>
                </a:r>
                <a:r>
                  <a:rPr lang="hu-HU" b="1" dirty="0" err="1"/>
                  <a:t>MeV</a:t>
                </a:r>
                <a:r>
                  <a:rPr lang="hu-HU" b="1" dirty="0"/>
                  <a:t>. A pozitron az elektron </a:t>
                </a:r>
                <a:r>
                  <a:rPr lang="hu-HU" b="1" dirty="0" err="1"/>
                  <a:t>antirészecskéje</a:t>
                </a:r>
                <a:r>
                  <a:rPr lang="hu-HU" b="1" dirty="0"/>
                  <a:t>, ezért a tömege egyenlő az elektronéval. A </a:t>
                </a:r>
                <a:r>
                  <a:rPr lang="hu-HU" b="1" dirty="0" err="1"/>
                  <a:t>pozitrónium</a:t>
                </a:r>
                <a:r>
                  <a:rPr lang="hu-HU" b="1" dirty="0"/>
                  <a:t> tömege eszerint m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hu-HU" b="1" dirty="0"/>
                  <a:t>1 </a:t>
                </a:r>
                <a:r>
                  <a:rPr lang="hu-HU" b="1" dirty="0" err="1"/>
                  <a:t>MeV</a:t>
                </a:r>
                <a:r>
                  <a:rPr lang="hu-HU" b="1" dirty="0"/>
                  <a:t>. </a:t>
                </a:r>
              </a:p>
              <a:p>
                <a:endParaRPr lang="hu-HU" b="1" dirty="0"/>
              </a:p>
              <a:p>
                <a:r>
                  <a:rPr lang="hu-HU" b="1" dirty="0"/>
                  <a:t>A </a:t>
                </a:r>
                <a:r>
                  <a:rPr lang="hu-HU" b="1" dirty="0" err="1"/>
                  <a:t>pozitrónium</a:t>
                </a:r>
                <a:r>
                  <a:rPr lang="hu-HU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nyugalmi energiája a két gamma-foton energiájával egyenlő, amely jól mérhető. </a:t>
                </a:r>
              </a:p>
              <a:p>
                <a:endParaRPr lang="hu-HU" b="1" dirty="0"/>
              </a:p>
              <a:p>
                <a:r>
                  <a:rPr lang="hu-HU" b="1" dirty="0"/>
                  <a:t>A két független kísérletben kapható </a:t>
                </a:r>
                <a:r>
                  <a:rPr lang="hu-HU" b="1" i="1" dirty="0"/>
                  <a:t>m</a:t>
                </a:r>
                <a:r>
                  <a:rPr lang="hu-HU" b="1" dirty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b="1" dirty="0"/>
                  <a:t>eleget tesz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/>
                  <a:t> relációnak (vagyis a két gamma-foton </a:t>
                </a:r>
                <a:r>
                  <a:rPr lang="hu-HU" b="1" dirty="0" err="1"/>
                  <a:t>összenergiája</a:t>
                </a:r>
                <a:r>
                  <a:rPr lang="hu-HU" b="1" dirty="0"/>
                  <a:t> kb. 1 </a:t>
                </a:r>
                <a:r>
                  <a:rPr lang="hu-HU" b="1" dirty="0" err="1"/>
                  <a:t>MeV</a:t>
                </a:r>
                <a:r>
                  <a:rPr lang="hu-HU" b="1" dirty="0"/>
                  <a:t>).</a:t>
                </a: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67F53CE0-D386-443D-B633-5805CE8DB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254000"/>
                <a:ext cx="10642600" cy="2874761"/>
              </a:xfrm>
              <a:prstGeom prst="rect">
                <a:avLst/>
              </a:prstGeom>
              <a:blipFill>
                <a:blip r:embed="rId3"/>
                <a:stretch>
                  <a:fillRect l="-458" t="-1062" b="-25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zövegdoboz 1">
            <a:extLst>
              <a:ext uri="{FF2B5EF4-FFF2-40B4-BE49-F238E27FC236}">
                <a16:creationId xmlns:a16="http://schemas.microsoft.com/office/drawing/2014/main" id="{806D70FC-80C9-4B0A-B623-285AABB8D58B}"/>
              </a:ext>
            </a:extLst>
          </p:cNvPr>
          <p:cNvSpPr txBox="1"/>
          <p:nvPr/>
        </p:nvSpPr>
        <p:spPr>
          <a:xfrm>
            <a:off x="622300" y="3237840"/>
            <a:ext cx="10375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Gondolatkísérletek a tömeg-energia reláció illusztrálására:</a:t>
            </a:r>
            <a:r>
              <a:rPr lang="hu-HU" b="1" dirty="0"/>
              <a:t> </a:t>
            </a:r>
          </a:p>
          <a:p>
            <a:r>
              <a:rPr lang="hu-HU" b="1" dirty="0"/>
              <a:t>	1) Ha egy testet melegítünk, nő a súlya (tömege).</a:t>
            </a:r>
          </a:p>
          <a:p>
            <a:r>
              <a:rPr lang="hu-HU" b="1" dirty="0"/>
              <a:t>	2) A feltöltött akku (elem, kondenzátor) súlya nagyobb, mint a töltetlené.</a:t>
            </a:r>
          </a:p>
          <a:p>
            <a:r>
              <a:rPr lang="hu-HU" b="1" dirty="0"/>
              <a:t>	3) A megfeszített rugó súlyosabb, mint a </a:t>
            </a:r>
            <a:r>
              <a:rPr lang="hu-HU" b="1" dirty="0" err="1"/>
              <a:t>megfeszítetlen</a:t>
            </a:r>
            <a:r>
              <a:rPr lang="hu-HU" b="1" dirty="0"/>
              <a:t>.</a:t>
            </a:r>
          </a:p>
          <a:p>
            <a:r>
              <a:rPr lang="hu-HU" b="1" dirty="0"/>
              <a:t>Jól látszik: </a:t>
            </a:r>
            <a:r>
              <a:rPr lang="hu-HU" b="1" i="1" dirty="0"/>
              <a:t>Nem a tömegnek van energiája, hanem az energiának van tömege</a:t>
            </a:r>
            <a:r>
              <a:rPr lang="hu-HU" b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38E9FF57-DFAB-434D-AB35-F360EF2EF44F}"/>
                  </a:ext>
                </a:extLst>
              </p:cNvPr>
              <p:cNvSpPr txBox="1"/>
              <p:nvPr/>
            </p:nvSpPr>
            <p:spPr>
              <a:xfrm>
                <a:off x="476250" y="5001162"/>
                <a:ext cx="10934700" cy="2128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000" b="1" dirty="0"/>
                  <a:t>A legfontosabb alkalmazások: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hu-HU" b="1" dirty="0"/>
                  <a:t>Radioaktív bomlás: A bomló mag nyugalmi energiája </a:t>
                </a:r>
                <a:r>
                  <a:rPr lang="hu-HU" b="1" i="1" dirty="0"/>
                  <a:t>nagyobb</a:t>
                </a:r>
                <a:r>
                  <a:rPr lang="hu-HU" b="1" dirty="0"/>
                  <a:t>, mint a bomlástermékeké. A különbség a bomlástermékek mozgási energiájává alakul át.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hu-HU" b="1" dirty="0"/>
                  <a:t>Maghasadás: Egy nehéz atommag nyugalmi energiája </a:t>
                </a:r>
                <a:r>
                  <a:rPr lang="hu-HU" b="1" i="1" dirty="0"/>
                  <a:t>nagyobb</a:t>
                </a:r>
                <a:r>
                  <a:rPr lang="hu-HU" b="1" dirty="0"/>
                  <a:t>, mint két közepes atommagé, amelyekre széthasad (atomreaktor). 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r>
                  <a:rPr lang="hu-HU" b="1" dirty="0"/>
                  <a:t>Fúzió: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𝟏𝟕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𝑴𝒆𝒗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b="1" dirty="0"/>
                  <a:t>(fúziós reaktor, energiatermelés csillagokban)</a:t>
                </a:r>
              </a:p>
              <a:p>
                <a:r>
                  <a:rPr lang="hu-HU" b="1" dirty="0"/>
                  <a:t>  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38E9FF57-DFAB-434D-AB35-F360EF2EF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5001162"/>
                <a:ext cx="10934700" cy="2128916"/>
              </a:xfrm>
              <a:prstGeom prst="rect">
                <a:avLst/>
              </a:prstGeom>
              <a:blipFill>
                <a:blip r:embed="rId4"/>
                <a:stretch>
                  <a:fillRect l="-557" t="-14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E65580B-4EFB-45AD-A8F8-F646BC29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02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"/>
    </mc:Choice>
    <mc:Fallback xmlns="">
      <p:transition spd="slow" advTm="36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BC91535-8723-4E5D-B8A9-58E34871CDE7}"/>
              </a:ext>
            </a:extLst>
          </p:cNvPr>
          <p:cNvSpPr txBox="1"/>
          <p:nvPr/>
        </p:nvSpPr>
        <p:spPr>
          <a:xfrm>
            <a:off x="698500" y="392404"/>
            <a:ext cx="1019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11. A tömegmegmaradás problémája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D9855F9-A685-42B3-A6D5-3167728574EC}"/>
                  </a:ext>
                </a:extLst>
              </p:cNvPr>
              <p:cNvSpPr txBox="1"/>
              <p:nvPr/>
            </p:nvSpPr>
            <p:spPr>
              <a:xfrm>
                <a:off x="520700" y="977900"/>
                <a:ext cx="11112500" cy="1787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Az előző két dián analizált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b="1" dirty="0"/>
                  <a:t> és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u-HU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hu-HU" b="1" dirty="0"/>
                  <a:t> folyamatban  a tömeg nem marad meg: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hu-HU" b="1" dirty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𝒑𝒐𝒛𝒊𝒕𝒓𝒐𝒏𝒊𝒖𝒎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hu-HU" b="1" dirty="0"/>
                  <a:t>.</a:t>
                </a:r>
              </a:p>
              <a:p>
                <a:endParaRPr lang="hu-HU" b="1" dirty="0"/>
              </a:p>
              <a:p>
                <a:r>
                  <a:rPr lang="hu-HU" b="1" dirty="0"/>
                  <a:t>Az ok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/>
                  <a:t> reláció, amely szerint a tömeg a részecskék </a:t>
                </a:r>
                <a:r>
                  <a:rPr lang="hu-HU" b="1" i="1" dirty="0"/>
                  <a:t>belső energiájával </a:t>
                </a:r>
                <a:r>
                  <a:rPr lang="hu-HU" b="1" dirty="0"/>
                  <a:t>arányos, és ezekben a folyamatokban csak az </a:t>
                </a:r>
                <a:r>
                  <a:rPr lang="hu-HU" b="1" i="1" dirty="0"/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b="1" dirty="0"/>
                  <a:t>  teljes energiának kell megmaradnia, a belső energiáknak külön nem.</a:t>
                </a: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DD9855F9-A685-42B3-A6D5-316772857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977900"/>
                <a:ext cx="11112500" cy="1787990"/>
              </a:xfrm>
              <a:prstGeom prst="rect">
                <a:avLst/>
              </a:prstGeom>
              <a:blipFill>
                <a:blip r:embed="rId2"/>
                <a:stretch>
                  <a:fillRect l="-439" t="-170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>
            <a:extLst>
              <a:ext uri="{FF2B5EF4-FFF2-40B4-BE49-F238E27FC236}">
                <a16:creationId xmlns:a16="http://schemas.microsoft.com/office/drawing/2014/main" id="{CECF51C6-E5B6-4D7A-A3D6-0595DB9DB9D9}"/>
              </a:ext>
            </a:extLst>
          </p:cNvPr>
          <p:cNvSpPr txBox="1"/>
          <p:nvPr/>
        </p:nvSpPr>
        <p:spPr>
          <a:xfrm>
            <a:off x="520700" y="2765890"/>
            <a:ext cx="1028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Abban a jelenségkörben azonban, amely a newtoni fizika alapjául szolgál, a testek belső energiája vagy egyáltalán nem változik (pl. az égi mechanikában), vagy ha változik is, a tömegváltozás elhanyagolhatóan kicsi a résztvevő tömegekhez képest. Ezért a tömeg nagy pontossággal (de csak közelítően!) megmarad.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055B296C-E5DC-43C7-B814-9036F357B576}"/>
                  </a:ext>
                </a:extLst>
              </p:cNvPr>
              <p:cNvSpPr txBox="1"/>
              <p:nvPr/>
            </p:nvSpPr>
            <p:spPr>
              <a:xfrm>
                <a:off x="520700" y="3886200"/>
                <a:ext cx="10706100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35. dián láttuk, hogy a deuteronban a proton és a neutron kötési energiája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𝟐𝟐𝟔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𝐌𝐞</m:t>
                    </m:r>
                  </m:oMath>
                </a14:m>
                <a:r>
                  <a:rPr lang="hu-HU" b="1" dirty="0"/>
                  <a:t>V</a:t>
                </a:r>
                <a:r>
                  <a:rPr lang="hu-HU" b="1" i="1" dirty="0"/>
                  <a:t>.</a:t>
                </a:r>
                <a:r>
                  <a:rPr lang="hu-HU" b="1" dirty="0"/>
                  <a:t> Az ehhez tartozó tömegváltozás ugyan kicsi,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b="1" dirty="0"/>
                  <a:t>pontosságú mérésben kimutatható. Azonban ez magfizikai folyamat, amellyel a fizika a 20. századig nem találkozott.</a:t>
                </a:r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055B296C-E5DC-43C7-B814-9036F357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3886200"/>
                <a:ext cx="10706100" cy="946991"/>
              </a:xfrm>
              <a:prstGeom prst="rect">
                <a:avLst/>
              </a:prstGeom>
              <a:blipFill>
                <a:blip r:embed="rId5"/>
                <a:stretch>
                  <a:fillRect l="-455" t="-3871" b="-70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7065ACA1-EE0E-42A4-AEFD-FDBB17038779}"/>
                  </a:ext>
                </a:extLst>
              </p:cNvPr>
              <p:cNvSpPr txBox="1"/>
              <p:nvPr/>
            </p:nvSpPr>
            <p:spPr>
              <a:xfrm>
                <a:off x="520700" y="5080000"/>
                <a:ext cx="10515600" cy="14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kötési energia korábban a kémiában fordult elő. A deuteronhoz legközelebb eső kémiai példa a két hidrogénatom kötési energiája a hidrogén molekulában, amely 4.5 </a:t>
                </a:r>
                <a:r>
                  <a:rPr lang="hu-HU" b="1" dirty="0" err="1"/>
                  <a:t>eV.</a:t>
                </a:r>
                <a:r>
                  <a:rPr lang="hu-HU" b="1" dirty="0"/>
                  <a:t> Ez hat nagyságrenddel kisebb a deuteron kötési energiájánál, ezért a hozzá tartozó tömegváltozás kimutatása legalább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b="1" dirty="0"/>
                  <a:t>pontosságú tömegmeghatározást igényelne. A newtoni fizika ezt a változást tekinti nullának, vagyis ilyen pontossággal érvényes a newtoni jelenségkörben a tömegmegmaradás törvénye.</a:t>
                </a:r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7065ACA1-EE0E-42A4-AEFD-FDBB17038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0" y="5080000"/>
                <a:ext cx="10515600" cy="1483548"/>
              </a:xfrm>
              <a:prstGeom prst="rect">
                <a:avLst/>
              </a:prstGeom>
              <a:blipFill>
                <a:blip r:embed="rId6"/>
                <a:stretch>
                  <a:fillRect l="-464" t="-2049" b="-53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2E77250-FD77-4F85-B567-AA060D9A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68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"/>
    </mc:Choice>
    <mc:Fallback xmlns="">
      <p:transition spd="slow" advTm="416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13BB6006-7286-4DE2-A91B-0249D3527787}"/>
                  </a:ext>
                </a:extLst>
              </p:cNvPr>
              <p:cNvSpPr txBox="1"/>
              <p:nvPr/>
            </p:nvSpPr>
            <p:spPr>
              <a:xfrm>
                <a:off x="571500" y="336150"/>
                <a:ext cx="10782300" cy="6521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tömegmegmaradás newtoni törvényéhez még ma is sokan ragaszkodnak annak a hibás elképzelésnek az alapján, hogy a tömeg-energia reláció nemcsak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nyugalmi energiára, hanem az </a:t>
                </a:r>
                <a:r>
                  <a:rPr lang="hu-HU" sz="2000" b="1" i="1" dirty="0"/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sz="2000" b="1" dirty="0"/>
                  <a:t> </a:t>
                </a:r>
                <a:r>
                  <a:rPr lang="hu-HU" b="1" dirty="0"/>
                  <a:t>teljes energiára is érvényes.</a:t>
                </a:r>
              </a:p>
              <a:p>
                <a:endParaRPr lang="hu-HU" b="1" dirty="0"/>
              </a:p>
              <a:p>
                <a:r>
                  <a:rPr lang="hu-HU" b="1" dirty="0"/>
                  <a:t>A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b="1" dirty="0"/>
                  <a:t> magreakció példáján bemutatva az érvelésük a következő: Ebben a reakcióban érvényes az energiamegmaradás tétele: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hu-HU" b="1" dirty="0"/>
                  <a:t>. Ha ezt a korrekt egyenletet </a:t>
                </a:r>
                <a:r>
                  <a:rPr lang="hu-HU" b="1" dirty="0" err="1"/>
                  <a:t>végigosztjuk</a:t>
                </a:r>
                <a:r>
                  <a:rPr lang="hu-HU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/>
                  <a:t>-tel és minden tagra alkalmazzuk a tömeg-energia relációt, akkor </a:t>
                </a:r>
                <a:r>
                  <a:rPr lang="hu-HU" b="1" i="1" dirty="0"/>
                  <a:t>látszólag</a:t>
                </a:r>
                <a:r>
                  <a:rPr lang="hu-HU" b="1" dirty="0"/>
                  <a:t>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hu-HU" b="1" dirty="0"/>
                  <a:t> tömegmegmaradásra jutunk. De ez hibás érvelés, mert az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/>
                  <a:t> hányados csak </a:t>
                </a:r>
                <a:r>
                  <a:rPr lang="hu-HU" b="1" i="1" dirty="0"/>
                  <a:t>nyugvó</a:t>
                </a:r>
                <a:r>
                  <a:rPr lang="hu-HU" b="1" dirty="0"/>
                  <a:t> objektumoknál egyenlő a tömegükkel, márpedig ez a reakció mozgó részecskékkel megy végbe. Az így kapható tömegek nem is a valódi konstans tömegek, hanem sebességfüggő </a:t>
                </a:r>
                <a:r>
                  <a:rPr lang="hu-HU" b="1" dirty="0" err="1"/>
                  <a:t>u.n</a:t>
                </a:r>
                <a:r>
                  <a:rPr lang="hu-HU" b="1" dirty="0"/>
                  <a:t>. „mozgási tömegek” (ezért pl.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hu-HU" b="1" dirty="0"/>
                  <a:t>), és ez ellentmond a tömeg sebességfüggetlenségéről szóló (a mozgásegyenlet levezetésénél ki is használt) feltevésünknek.</a:t>
                </a:r>
              </a:p>
              <a:p>
                <a:endParaRPr lang="hu-HU" b="1" dirty="0"/>
              </a:p>
              <a:p>
                <a:r>
                  <a:rPr lang="hu-HU" b="1" dirty="0"/>
                  <a:t>A lemondás a tömegmegmaradásról valószínűleg sokak számára azért nem fogadható el, mert a tömeg fogalmát azonosítják az anyag fogalmával, pedig ez két különböző fogalom. Azt gondolják, hogy ha a tömeg nem marad meg, akkor veszélybe kerül az a tétel, hogy „az anyag nem vész el, csak átalakul”.</a:t>
                </a:r>
              </a:p>
              <a:p>
                <a:endParaRPr lang="hu-HU" b="1" dirty="0"/>
              </a:p>
              <a:p>
                <a:r>
                  <a:rPr lang="hu-HU" b="1" dirty="0"/>
                  <a:t>A tömeg </a:t>
                </a:r>
                <a:r>
                  <a:rPr lang="hu-HU" b="1" i="1" dirty="0"/>
                  <a:t>terminus </a:t>
                </a:r>
                <a:r>
                  <a:rPr lang="hu-HU" b="1" i="1" dirty="0" err="1"/>
                  <a:t>technicus</a:t>
                </a:r>
                <a:r>
                  <a:rPr lang="hu-HU" b="1" i="1" dirty="0"/>
                  <a:t>,  </a:t>
                </a:r>
                <a:r>
                  <a:rPr lang="hu-HU" b="1" dirty="0"/>
                  <a:t>azzal a mennyiséggel egyenlő, amely a Newton-egyenletben a gyorsulást szorozza. Az elektromágneses mezőhöz pl. nem rendelhető tömeg, mert a Maxwell-egyenletekben nem fordul elő gyorsulás. Ennek ellenére az elektromágneses mezőt is az anyag egy formájának tekintjük.  Az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hu-HU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hu-HU" b="1" dirty="0"/>
                  <a:t> </a:t>
                </a:r>
              </a:p>
              <a:p>
                <a:r>
                  <a:rPr lang="hu-HU" b="1" dirty="0"/>
                  <a:t>elektron-pozitron annihilációban pl. tömeges anyag alakul át tömeg nélküli elektromágneses sugárzássá. Mindkét objektum anyagi természetű, de csak az egyik rendelkezik tömeggel: az anyag nem vész el, csak átalakul.</a:t>
                </a:r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13BB6006-7286-4DE2-A91B-0249D3527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336150"/>
                <a:ext cx="10782300" cy="6521850"/>
              </a:xfrm>
              <a:prstGeom prst="rect">
                <a:avLst/>
              </a:prstGeom>
              <a:blipFill>
                <a:blip r:embed="rId3"/>
                <a:stretch>
                  <a:fillRect l="-509" t="-467" r="-678" b="-5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38CD923-EE14-42C1-9A2C-E2CF1585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5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"/>
    </mc:Choice>
    <mc:Fallback xmlns="">
      <p:transition spd="slow" advTm="376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1306D86-448F-4F5F-80E2-4E7C3A84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39</a:t>
            </a:fld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BB13935-D2D4-4223-BA2A-7F0AFBBBBEAA}"/>
              </a:ext>
            </a:extLst>
          </p:cNvPr>
          <p:cNvSpPr txBox="1"/>
          <p:nvPr/>
        </p:nvSpPr>
        <p:spPr>
          <a:xfrm>
            <a:off x="0" y="123355"/>
            <a:ext cx="112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12. Feladatok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DB9C329-9069-42AC-A93B-F874A055C658}"/>
                  </a:ext>
                </a:extLst>
              </p:cNvPr>
              <p:cNvSpPr txBox="1"/>
              <p:nvPr/>
            </p:nvSpPr>
            <p:spPr>
              <a:xfrm>
                <a:off x="347133" y="778920"/>
                <a:ext cx="114977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/>
                  <a:t>1) </a:t>
                </a:r>
                <a:r>
                  <a:rPr lang="hu-HU" b="1" dirty="0"/>
                  <a:t>Egy kerékpáros </a:t>
                </a:r>
                <a:r>
                  <a:rPr lang="hu-HU" b="1" i="1" dirty="0"/>
                  <a:t>v</a:t>
                </a:r>
                <a:r>
                  <a:rPr lang="hu-HU" b="1" dirty="0"/>
                  <a:t> sebességgel hajt egy országút egyenes szakaszán. Az országúttal párhuzamos vasúti töltésen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nyugalmi hosszúságú vonat jön vele szembe, amelynek a sebessége </a:t>
                </a:r>
                <a:r>
                  <a:rPr lang="hu-HU" b="1" i="1" dirty="0"/>
                  <a:t>V</a:t>
                </a:r>
                <a:r>
                  <a:rPr lang="hu-HU" b="1" dirty="0"/>
                  <a:t>. Mennyi idő alatt halad el a kerékpáros a vonat mellett a saját karórája szerint?</a:t>
                </a:r>
              </a:p>
              <a:p>
                <a:r>
                  <a:rPr lang="hu-HU" b="1" dirty="0"/>
                  <a:t>      </a:t>
                </a:r>
              </a:p>
              <a:p>
                <a:r>
                  <a:rPr lang="hu-HU" b="1" dirty="0"/>
                  <a:t>      A newtoni fizika válasza: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1DB9C329-9069-42AC-A93B-F874A055C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33" y="778920"/>
                <a:ext cx="11497734" cy="1569660"/>
              </a:xfrm>
              <a:prstGeom prst="rect">
                <a:avLst/>
              </a:prstGeom>
              <a:blipFill>
                <a:blip r:embed="rId3"/>
                <a:stretch>
                  <a:fillRect l="-848" t="-3113" b="-544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E571FB80-A55A-490F-A4C6-40914DE87D89}"/>
                  </a:ext>
                </a:extLst>
              </p:cNvPr>
              <p:cNvSpPr txBox="1"/>
              <p:nvPr/>
            </p:nvSpPr>
            <p:spPr>
              <a:xfrm flipH="1">
                <a:off x="3009900" y="1974000"/>
                <a:ext cx="14274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/(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𝑽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E571FB80-A55A-490F-A4C6-40914DE87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09900" y="1974000"/>
                <a:ext cx="1427481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>
            <a:extLst>
              <a:ext uri="{FF2B5EF4-FFF2-40B4-BE49-F238E27FC236}">
                <a16:creationId xmlns:a16="http://schemas.microsoft.com/office/drawing/2014/main" id="{9CC933E0-A69C-4FFB-ACE2-C64797DC79E2}"/>
              </a:ext>
            </a:extLst>
          </p:cNvPr>
          <p:cNvSpPr txBox="1"/>
          <p:nvPr/>
        </p:nvSpPr>
        <p:spPr>
          <a:xfrm>
            <a:off x="666749" y="2225182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Válasszunk koordinátarendszert!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6840209-A4DC-423E-ADBB-E008DE6A3791}"/>
              </a:ext>
            </a:extLst>
          </p:cNvPr>
          <p:cNvSpPr txBox="1"/>
          <p:nvPr/>
        </p:nvSpPr>
        <p:spPr>
          <a:xfrm>
            <a:off x="3810632" y="2196104"/>
            <a:ext cx="615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legtermészetesebb a vasúti töltéshez rögzített rendszer </a:t>
            </a:r>
            <a:r>
              <a:rPr lang="hu-HU" b="1" i="1" dirty="0"/>
              <a:t>(K</a:t>
            </a:r>
            <a:r>
              <a:rPr lang="hu-HU" b="1" dirty="0"/>
              <a:t>)</a:t>
            </a:r>
            <a:r>
              <a:rPr lang="hu-HU" b="1" i="1" dirty="0"/>
              <a:t>.</a:t>
            </a:r>
            <a:r>
              <a:rPr lang="hu-HU" dirty="0"/>
              <a:t>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8C7EA99-84C5-451B-AAF4-49F54541157A}"/>
              </a:ext>
            </a:extLst>
          </p:cNvPr>
          <p:cNvSpPr txBox="1"/>
          <p:nvPr/>
        </p:nvSpPr>
        <p:spPr>
          <a:xfrm>
            <a:off x="666750" y="2655623"/>
            <a:ext cx="780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Milyen messze van a vonat vége a biciklistától, amikor ez éppen eléri a vonatot?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675CCF38-7B7E-4FDB-9D6A-A5FED61C7457}"/>
                  </a:ext>
                </a:extLst>
              </p:cNvPr>
              <p:cNvSpPr txBox="1"/>
              <p:nvPr/>
            </p:nvSpPr>
            <p:spPr>
              <a:xfrm>
                <a:off x="8610600" y="2581322"/>
                <a:ext cx="274320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dirty="0"/>
                  <a:t>  </a:t>
                </a:r>
                <a:r>
                  <a:rPr lang="hu-HU" b="1" dirty="0"/>
                  <a:t>távolságra.</a:t>
                </a:r>
                <a:r>
                  <a:rPr lang="hu-HU" dirty="0"/>
                  <a:t> </a:t>
                </a:r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675CCF38-7B7E-4FDB-9D6A-A5FED61C7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581322"/>
                <a:ext cx="2743200" cy="427746"/>
              </a:xfrm>
              <a:prstGeom prst="rect">
                <a:avLst/>
              </a:prstGeom>
              <a:blipFill>
                <a:blip r:embed="rId5"/>
                <a:stretch>
                  <a:fillRect b="-1971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zövegdoboz 10">
            <a:extLst>
              <a:ext uri="{FF2B5EF4-FFF2-40B4-BE49-F238E27FC236}">
                <a16:creationId xmlns:a16="http://schemas.microsoft.com/office/drawing/2014/main" id="{DD748638-A801-4453-80C7-14592D383911}"/>
              </a:ext>
            </a:extLst>
          </p:cNvPr>
          <p:cNvSpPr txBox="1"/>
          <p:nvPr/>
        </p:nvSpPr>
        <p:spPr>
          <a:xfrm>
            <a:off x="666749" y="3089778"/>
            <a:ext cx="7420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Milyen ütemben csökken a távolság (</a:t>
            </a:r>
            <a:r>
              <a:rPr lang="hu-HU" b="1" i="1" dirty="0"/>
              <a:t>s</a:t>
            </a:r>
            <a:r>
              <a:rPr lang="hu-HU" b="1" dirty="0"/>
              <a:t>) a biciklista és a vonat vége között?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1C3D1E64-5BBF-449B-9C17-A3E2A1CEB3EE}"/>
                  </a:ext>
                </a:extLst>
              </p:cNvPr>
              <p:cNvSpPr txBox="1"/>
              <p:nvPr/>
            </p:nvSpPr>
            <p:spPr>
              <a:xfrm>
                <a:off x="8331200" y="3073145"/>
                <a:ext cx="2070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b="1" dirty="0"/>
                  <a:t>sebességgel.</a:t>
                </a:r>
                <a:endParaRPr lang="hu-HU" b="1" i="1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1C3D1E64-5BBF-449B-9C17-A3E2A1CEB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00" y="3073145"/>
                <a:ext cx="2070100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>
            <a:extLst>
              <a:ext uri="{FF2B5EF4-FFF2-40B4-BE49-F238E27FC236}">
                <a16:creationId xmlns:a16="http://schemas.microsoft.com/office/drawing/2014/main" id="{DC810ECB-5720-406B-A881-338ABAB280F3}"/>
              </a:ext>
            </a:extLst>
          </p:cNvPr>
          <p:cNvSpPr txBox="1"/>
          <p:nvPr/>
        </p:nvSpPr>
        <p:spPr>
          <a:xfrm>
            <a:off x="673100" y="3555779"/>
            <a:ext cx="462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Mennyi idő alatt csökken ez a távolság nullára?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F5B881B8-05CC-4C5E-A956-4C4733F6615D}"/>
                  </a:ext>
                </a:extLst>
              </p:cNvPr>
              <p:cNvSpPr txBox="1"/>
              <p:nvPr/>
            </p:nvSpPr>
            <p:spPr>
              <a:xfrm>
                <a:off x="5295900" y="3488081"/>
                <a:ext cx="2197100" cy="60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hu-HU" b="1" dirty="0"/>
                  <a:t> idő alatt.</a:t>
                </a:r>
                <a:endParaRPr lang="hu-HU" dirty="0"/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F5B881B8-05CC-4C5E-A956-4C4733F66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900" y="3488081"/>
                <a:ext cx="2197100" cy="606513"/>
              </a:xfrm>
              <a:prstGeom prst="rect">
                <a:avLst/>
              </a:prstGeom>
              <a:blipFill>
                <a:blip r:embed="rId7"/>
                <a:stretch>
                  <a:fillRect r="-556" b="-3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zövegdoboz 15">
            <a:extLst>
              <a:ext uri="{FF2B5EF4-FFF2-40B4-BE49-F238E27FC236}">
                <a16:creationId xmlns:a16="http://schemas.microsoft.com/office/drawing/2014/main" id="{75E70765-A067-4B90-8B13-1D2F89520C0E}"/>
              </a:ext>
            </a:extLst>
          </p:cNvPr>
          <p:cNvSpPr txBox="1"/>
          <p:nvPr/>
        </p:nvSpPr>
        <p:spPr>
          <a:xfrm>
            <a:off x="685800" y="4162099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Ez koordinátaidő vagy sajátidő?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3BF16DCF-8C02-4852-9504-B62FCF720778}"/>
                  </a:ext>
                </a:extLst>
              </p:cNvPr>
              <p:cNvSpPr txBox="1"/>
              <p:nvPr/>
            </p:nvSpPr>
            <p:spPr>
              <a:xfrm>
                <a:off x="685800" y="4556773"/>
                <a:ext cx="3422652" cy="60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Koordinátaidő: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endParaRPr lang="hu-HU" sz="2000" b="1" dirty="0"/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3BF16DCF-8C02-4852-9504-B62FCF72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56773"/>
                <a:ext cx="3422652" cy="606320"/>
              </a:xfrm>
              <a:prstGeom prst="rect">
                <a:avLst/>
              </a:prstGeom>
              <a:blipFill>
                <a:blip r:embed="rId8"/>
                <a:stretch>
                  <a:fillRect l="-1604" b="-404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zövegdoboz 17">
            <a:extLst>
              <a:ext uri="{FF2B5EF4-FFF2-40B4-BE49-F238E27FC236}">
                <a16:creationId xmlns:a16="http://schemas.microsoft.com/office/drawing/2014/main" id="{2D70567F-2F2B-414C-B277-B2053D984F27}"/>
              </a:ext>
            </a:extLst>
          </p:cNvPr>
          <p:cNvSpPr txBox="1"/>
          <p:nvPr/>
        </p:nvSpPr>
        <p:spPr>
          <a:xfrm>
            <a:off x="727958" y="5901766"/>
            <a:ext cx="408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Ez a válasz a feladatban feltett kérdésre?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BC0AF9A7-28A0-4FF4-8D4B-A086F57852B6}"/>
              </a:ext>
            </a:extLst>
          </p:cNvPr>
          <p:cNvSpPr txBox="1"/>
          <p:nvPr/>
        </p:nvSpPr>
        <p:spPr>
          <a:xfrm>
            <a:off x="5155567" y="5888425"/>
            <a:ext cx="480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Nem, a biciklista óráján eltelt </a:t>
            </a:r>
            <a:r>
              <a:rPr lang="hu-HU" b="1" i="1" dirty="0"/>
              <a:t>sajátidőt </a:t>
            </a:r>
            <a:r>
              <a:rPr lang="hu-HU" b="1" dirty="0"/>
              <a:t>keressük.</a:t>
            </a:r>
            <a:r>
              <a:rPr lang="hu-HU" b="1" i="1" dirty="0"/>
              <a:t> </a:t>
            </a:r>
            <a:endParaRPr lang="hu-HU" b="1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DA0FB51-471C-42F1-B316-B1549A388AA8}"/>
              </a:ext>
            </a:extLst>
          </p:cNvPr>
          <p:cNvSpPr txBox="1"/>
          <p:nvPr/>
        </p:nvSpPr>
        <p:spPr>
          <a:xfrm>
            <a:off x="737864" y="6362586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Akkor írjuk fel a megoldást: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6FEA23E1-E66D-4103-BE62-F2FC22E4E46A}"/>
                  </a:ext>
                </a:extLst>
              </p:cNvPr>
              <p:cNvSpPr txBox="1"/>
              <p:nvPr/>
            </p:nvSpPr>
            <p:spPr>
              <a:xfrm>
                <a:off x="3810632" y="6216974"/>
                <a:ext cx="5867400" cy="60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hu-HU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hu-HU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hu-HU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hu-HU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hu-H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hu-HU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hu-H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hu-HU" sz="2000" dirty="0"/>
                  <a:t> </a:t>
                </a:r>
              </a:p>
            </p:txBody>
          </p:sp>
        </mc:Choice>
        <mc:Fallback xmlns="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6FEA23E1-E66D-4103-BE62-F2FC22E4E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632" y="6216974"/>
                <a:ext cx="5867400" cy="6065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Csoportba foglalás 37">
            <a:extLst>
              <a:ext uri="{FF2B5EF4-FFF2-40B4-BE49-F238E27FC236}">
                <a16:creationId xmlns:a16="http://schemas.microsoft.com/office/drawing/2014/main" id="{FBF6B942-600A-435D-AA91-FF51A571421D}"/>
              </a:ext>
            </a:extLst>
          </p:cNvPr>
          <p:cNvGrpSpPr/>
          <p:nvPr/>
        </p:nvGrpSpPr>
        <p:grpSpPr>
          <a:xfrm>
            <a:off x="5134645" y="4028484"/>
            <a:ext cx="4543387" cy="1662897"/>
            <a:chOff x="594555" y="476320"/>
            <a:chExt cx="4543387" cy="1662897"/>
          </a:xfrm>
        </p:grpSpPr>
        <p:cxnSp>
          <p:nvCxnSpPr>
            <p:cNvPr id="39" name="Egyenes összekötő nyíllal 38">
              <a:extLst>
                <a:ext uri="{FF2B5EF4-FFF2-40B4-BE49-F238E27FC236}">
                  <a16:creationId xmlns:a16="http://schemas.microsoft.com/office/drawing/2014/main" id="{3E5E6321-7272-4734-94B1-4C0DDC65C4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3868" y="643702"/>
              <a:ext cx="0" cy="12912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nyíllal 39">
              <a:extLst>
                <a:ext uri="{FF2B5EF4-FFF2-40B4-BE49-F238E27FC236}">
                  <a16:creationId xmlns:a16="http://schemas.microsoft.com/office/drawing/2014/main" id="{D6BC4A2C-BF47-425B-AE39-A88E1B94E3D5}"/>
                </a:ext>
              </a:extLst>
            </p:cNvPr>
            <p:cNvCxnSpPr>
              <a:cxnSpLocks/>
            </p:cNvCxnSpPr>
            <p:nvPr/>
          </p:nvCxnSpPr>
          <p:spPr>
            <a:xfrm>
              <a:off x="2003868" y="1934998"/>
              <a:ext cx="22076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40">
              <a:extLst>
                <a:ext uri="{FF2B5EF4-FFF2-40B4-BE49-F238E27FC236}">
                  <a16:creationId xmlns:a16="http://schemas.microsoft.com/office/drawing/2014/main" id="{8F1B3860-3172-41DE-95E1-7BC05D09E48F}"/>
                </a:ext>
              </a:extLst>
            </p:cNvPr>
            <p:cNvCxnSpPr>
              <a:cxnSpLocks/>
            </p:cNvCxnSpPr>
            <p:nvPr/>
          </p:nvCxnSpPr>
          <p:spPr>
            <a:xfrm>
              <a:off x="2003867" y="1003715"/>
              <a:ext cx="1543292" cy="9312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233F9622-45D4-404B-BC77-0866116BE53D}"/>
                </a:ext>
              </a:extLst>
            </p:cNvPr>
            <p:cNvSpPr txBox="1"/>
            <p:nvPr/>
          </p:nvSpPr>
          <p:spPr>
            <a:xfrm flipH="1">
              <a:off x="2003867" y="476320"/>
              <a:ext cx="127730" cy="25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/>
                <a:t>s</a:t>
              </a:r>
            </a:p>
          </p:txBody>
        </p: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E3426AF3-2A3B-4BC7-AE57-827252B1812F}"/>
                </a:ext>
              </a:extLst>
            </p:cNvPr>
            <p:cNvSpPr txBox="1"/>
            <p:nvPr/>
          </p:nvSpPr>
          <p:spPr>
            <a:xfrm>
              <a:off x="4211408" y="1728783"/>
              <a:ext cx="214792" cy="2554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dirty="0"/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Szövegdoboz 43">
                  <a:extLst>
                    <a:ext uri="{FF2B5EF4-FFF2-40B4-BE49-F238E27FC236}">
                      <a16:creationId xmlns:a16="http://schemas.microsoft.com/office/drawing/2014/main" id="{BEB17EAD-27D9-48A3-851C-7AA84031CF6F}"/>
                    </a:ext>
                  </a:extLst>
                </p:cNvPr>
                <p:cNvSpPr txBox="1"/>
                <p:nvPr/>
              </p:nvSpPr>
              <p:spPr>
                <a:xfrm>
                  <a:off x="2747456" y="1075718"/>
                  <a:ext cx="2390486" cy="2319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hu-HU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44" name="Szövegdoboz 43">
                  <a:extLst>
                    <a:ext uri="{FF2B5EF4-FFF2-40B4-BE49-F238E27FC236}">
                      <a16:creationId xmlns:a16="http://schemas.microsoft.com/office/drawing/2014/main" id="{BEB17EAD-27D9-48A3-851C-7AA84031C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7456" y="1075718"/>
                  <a:ext cx="2390486" cy="231963"/>
                </a:xfrm>
                <a:prstGeom prst="rect">
                  <a:avLst/>
                </a:prstGeom>
                <a:blipFill>
                  <a:blip r:embed="rId10"/>
                  <a:stretch>
                    <a:fillRect l="-2545" r="-22901" b="-86842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Szövegdoboz 44">
                  <a:extLst>
                    <a:ext uri="{FF2B5EF4-FFF2-40B4-BE49-F238E27FC236}">
                      <a16:creationId xmlns:a16="http://schemas.microsoft.com/office/drawing/2014/main" id="{1D91E5EB-A3A1-4C89-8CF5-5E6691DD6B77}"/>
                    </a:ext>
                  </a:extLst>
                </p:cNvPr>
                <p:cNvSpPr txBox="1"/>
                <p:nvPr/>
              </p:nvSpPr>
              <p:spPr>
                <a:xfrm>
                  <a:off x="594555" y="887733"/>
                  <a:ext cx="1143911" cy="2319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hu-H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45" name="Szövegdoboz 44">
                  <a:extLst>
                    <a:ext uri="{FF2B5EF4-FFF2-40B4-BE49-F238E27FC236}">
                      <a16:creationId xmlns:a16="http://schemas.microsoft.com/office/drawing/2014/main" id="{1D91E5EB-A3A1-4C89-8CF5-5E6691DD6B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555" y="887733"/>
                  <a:ext cx="1143911" cy="231963"/>
                </a:xfrm>
                <a:prstGeom prst="rect">
                  <a:avLst/>
                </a:prstGeom>
                <a:blipFill>
                  <a:blip r:embed="rId11"/>
                  <a:stretch>
                    <a:fillRect l="-7447" r="-22340" b="-86842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40C7DD78-2C7E-477D-AD09-9DEAA671A225}"/>
                    </a:ext>
                  </a:extLst>
                </p:cNvPr>
                <p:cNvSpPr txBox="1"/>
                <p:nvPr/>
              </p:nvSpPr>
              <p:spPr>
                <a:xfrm>
                  <a:off x="3430453" y="1947651"/>
                  <a:ext cx="233411" cy="1915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u-H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hu-HU" dirty="0"/>
                </a:p>
              </p:txBody>
            </p:sp>
          </mc:Choice>
          <mc:Fallback xmlns=""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40C7DD78-2C7E-477D-AD09-9DEAA671A2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453" y="1947651"/>
                  <a:ext cx="233411" cy="191566"/>
                </a:xfrm>
                <a:prstGeom prst="rect">
                  <a:avLst/>
                </a:prstGeom>
                <a:blipFill>
                  <a:blip r:embed="rId12"/>
                  <a:stretch>
                    <a:fillRect l="-36842" r="-31579" b="-53125"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Szövegdoboz 46">
              <a:extLst>
                <a:ext uri="{FF2B5EF4-FFF2-40B4-BE49-F238E27FC236}">
                  <a16:creationId xmlns:a16="http://schemas.microsoft.com/office/drawing/2014/main" id="{4818F44D-7F1D-447F-AA63-0683FB74C8DC}"/>
                </a:ext>
              </a:extLst>
            </p:cNvPr>
            <p:cNvSpPr txBox="1"/>
            <p:nvPr/>
          </p:nvSpPr>
          <p:spPr>
            <a:xfrm>
              <a:off x="594555" y="1537218"/>
              <a:ext cx="4305803" cy="446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dirty="0"/>
            </a:p>
            <a:p>
              <a:endParaRPr lang="hu-HU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7644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01"/>
    </mc:Choice>
    <mc:Fallback xmlns="">
      <p:transition spd="slow" advTm="7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8100FE5-7049-46E0-8177-20B4FCC15F3F}"/>
              </a:ext>
            </a:extLst>
          </p:cNvPr>
          <p:cNvSpPr txBox="1"/>
          <p:nvPr/>
        </p:nvSpPr>
        <p:spPr>
          <a:xfrm>
            <a:off x="631812" y="332642"/>
            <a:ext cx="369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</a:t>
            </a:r>
            <a:r>
              <a:rPr lang="hu-HU" dirty="0"/>
              <a:t> </a:t>
            </a:r>
            <a:r>
              <a:rPr lang="hu-HU" sz="2400" dirty="0"/>
              <a:t>fénysebesség</a:t>
            </a:r>
            <a:r>
              <a:rPr lang="hu-HU" dirty="0"/>
              <a:t> </a:t>
            </a:r>
            <a:r>
              <a:rPr lang="hu-HU" sz="2400" dirty="0"/>
              <a:t>mérése: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1DD78EA-75DB-488D-85B1-E7853DA1C153}"/>
              </a:ext>
            </a:extLst>
          </p:cNvPr>
          <p:cNvSpPr txBox="1"/>
          <p:nvPr/>
        </p:nvSpPr>
        <p:spPr>
          <a:xfrm>
            <a:off x="1388070" y="1017995"/>
            <a:ext cx="429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 Foucault forgótükrös módszere:</a:t>
            </a:r>
          </a:p>
        </p:txBody>
      </p:sp>
      <p:pic>
        <p:nvPicPr>
          <p:cNvPr id="1028" name="Picture 4" descr="http://e-ducation.datapeak.net/moreimages/Fizeau00.gif">
            <a:extLst>
              <a:ext uri="{FF2B5EF4-FFF2-40B4-BE49-F238E27FC236}">
                <a16:creationId xmlns:a16="http://schemas.microsoft.com/office/drawing/2014/main" id="{77F33EE2-1241-4725-A37F-AEC6CEEDF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4" y="2726016"/>
            <a:ext cx="4360075" cy="21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4253992-576B-4894-BE01-1BEFD6B9BE5C}"/>
              </a:ext>
            </a:extLst>
          </p:cNvPr>
          <p:cNvSpPr txBox="1"/>
          <p:nvPr/>
        </p:nvSpPr>
        <p:spPr>
          <a:xfrm>
            <a:off x="1388070" y="3618469"/>
            <a:ext cx="30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/>
              <a:t>Fizeau</a:t>
            </a:r>
            <a:r>
              <a:rPr lang="hu-HU" b="1" dirty="0"/>
              <a:t> forgótárcsás módszere: 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F0DA3AE5-DC6C-418E-93D1-D9D701E48714}"/>
              </a:ext>
            </a:extLst>
          </p:cNvPr>
          <p:cNvGrpSpPr/>
          <p:nvPr/>
        </p:nvGrpSpPr>
        <p:grpSpPr>
          <a:xfrm>
            <a:off x="4508500" y="230802"/>
            <a:ext cx="4541049" cy="2290526"/>
            <a:chOff x="5664200" y="543837"/>
            <a:chExt cx="4541049" cy="2290526"/>
          </a:xfrm>
        </p:grpSpPr>
        <p:pic>
          <p:nvPicPr>
            <p:cNvPr id="1030" name="Picture 6" descr="https://upload.wikimedia.org/wikipedia/commons/thumb/2/2e/Speed_of_light_calculation_using_Foucault%27s_rotating_mirror.png/300px-Speed_of_light_calculation_using_Foucault%27s_rotating_mirror.png">
              <a:extLst>
                <a:ext uri="{FF2B5EF4-FFF2-40B4-BE49-F238E27FC236}">
                  <a16:creationId xmlns:a16="http://schemas.microsoft.com/office/drawing/2014/main" id="{C6C19832-C08A-4995-9AEE-C5F13E39D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461" y="645677"/>
              <a:ext cx="3608788" cy="2032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églalap 3">
              <a:extLst>
                <a:ext uri="{FF2B5EF4-FFF2-40B4-BE49-F238E27FC236}">
                  <a16:creationId xmlns:a16="http://schemas.microsoft.com/office/drawing/2014/main" id="{12ED1027-1940-4E9D-B4C5-14D8E17FAD80}"/>
                </a:ext>
              </a:extLst>
            </p:cNvPr>
            <p:cNvSpPr/>
            <p:nvPr/>
          </p:nvSpPr>
          <p:spPr>
            <a:xfrm>
              <a:off x="5664200" y="543837"/>
              <a:ext cx="2540000" cy="22905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D4D836-FB32-43B5-8525-2F7FD5E6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4</a:t>
            </a:fld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01AF9D1-AE2A-4344-974F-5244615CA55C}"/>
              </a:ext>
            </a:extLst>
          </p:cNvPr>
          <p:cNvSpPr txBox="1"/>
          <p:nvPr/>
        </p:nvSpPr>
        <p:spPr>
          <a:xfrm>
            <a:off x="1388070" y="5130800"/>
            <a:ext cx="9559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Ezekben a klasszikus kísérletekben oda-vissza úton mérjük a fénysebességet. De ez csak a mérési pontosság növelését célozza, mert nincs elvi akadálya, hogy a fénysebességet bármilyen irányban megmérjük. Egy ilyen mérés sémáját látjuk a következő dián.</a:t>
            </a:r>
          </a:p>
        </p:txBody>
      </p:sp>
    </p:spTree>
    <p:extLst>
      <p:ext uri="{BB962C8B-B14F-4D97-AF65-F5344CB8AC3E}">
        <p14:creationId xmlns:p14="http://schemas.microsoft.com/office/powerpoint/2010/main" val="41049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"/>
    </mc:Choice>
    <mc:Fallback xmlns="">
      <p:transition spd="slow" advTm="3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29B46F7-FA14-4622-8C47-E958AC688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40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79597EB1-DC06-4799-B93C-0C1440E3670E}"/>
                  </a:ext>
                </a:extLst>
              </p:cNvPr>
              <p:cNvSpPr txBox="1"/>
              <p:nvPr/>
            </p:nvSpPr>
            <p:spPr>
              <a:xfrm>
                <a:off x="342900" y="161444"/>
                <a:ext cx="1143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Oldjuk meg a feladatot a vonathoz rögzített koordinátarendszerben is (</a:t>
                </a:r>
                <a:r>
                  <a:rPr lang="hu-HU" b="1" i="1" dirty="0"/>
                  <a:t>K’</a:t>
                </a:r>
                <a:r>
                  <a:rPr lang="hu-HU" b="1" dirty="0"/>
                  <a:t>)! A biciklista sebességét </a:t>
                </a:r>
                <a:r>
                  <a:rPr lang="hu-HU" b="1" i="1" dirty="0"/>
                  <a:t>K’</a:t>
                </a:r>
                <a:r>
                  <a:rPr lang="hu-HU" b="1" dirty="0"/>
                  <a:t>-ben jelöljük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hu-HU" b="1" i="1" dirty="0"/>
                  <a:t>’</a:t>
                </a:r>
                <a:r>
                  <a:rPr lang="hu-HU" b="1" dirty="0"/>
                  <a:t>-vel.</a:t>
                </a: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79597EB1-DC06-4799-B93C-0C1440E36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61444"/>
                <a:ext cx="11430000" cy="369332"/>
              </a:xfrm>
              <a:prstGeom prst="rect">
                <a:avLst/>
              </a:prstGeom>
              <a:blipFill>
                <a:blip r:embed="rId2"/>
                <a:stretch>
                  <a:fillRect l="-427" t="-8197" r="-373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>
            <a:extLst>
              <a:ext uri="{FF2B5EF4-FFF2-40B4-BE49-F238E27FC236}">
                <a16:creationId xmlns:a16="http://schemas.microsoft.com/office/drawing/2014/main" id="{E2AAD771-661B-43FC-992C-3FCA6260B39B}"/>
              </a:ext>
            </a:extLst>
          </p:cNvPr>
          <p:cNvSpPr txBox="1"/>
          <p:nvPr/>
        </p:nvSpPr>
        <p:spPr>
          <a:xfrm>
            <a:off x="342900" y="615031"/>
            <a:ext cx="4610100" cy="378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Mennyi ideig teker a biciklista a vonat mellett?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6D581765-8045-48DE-82BC-1485E0F61191}"/>
                  </a:ext>
                </a:extLst>
              </p:cNvPr>
              <p:cNvSpPr txBox="1"/>
              <p:nvPr/>
            </p:nvSpPr>
            <p:spPr>
              <a:xfrm>
                <a:off x="5143500" y="601669"/>
                <a:ext cx="2349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b="1" dirty="0"/>
                  <a:t> ideig.</a:t>
                </a:r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6D581765-8045-48DE-82BC-1485E0F61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01669"/>
                <a:ext cx="234950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id="{01CA7533-1A18-4ED2-A216-19CB0BFC1910}"/>
              </a:ext>
            </a:extLst>
          </p:cNvPr>
          <p:cNvSpPr txBox="1"/>
          <p:nvPr/>
        </p:nvSpPr>
        <p:spPr>
          <a:xfrm>
            <a:off x="342900" y="1051082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Ez koordinátaidő vagy sajátidő?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4B30D303-9E61-44AD-8055-754F8BEB10BA}"/>
                  </a:ext>
                </a:extLst>
              </p:cNvPr>
              <p:cNvSpPr txBox="1"/>
              <p:nvPr/>
            </p:nvSpPr>
            <p:spPr>
              <a:xfrm>
                <a:off x="3746500" y="1046337"/>
                <a:ext cx="4025900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Koordinátaidő: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hu-HU" b="1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4B30D303-9E61-44AD-8055-754F8BEB1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00" y="1046337"/>
                <a:ext cx="4025900" cy="378822"/>
              </a:xfrm>
              <a:prstGeom prst="rect">
                <a:avLst/>
              </a:prstGeom>
              <a:blipFill>
                <a:blip r:embed="rId4"/>
                <a:stretch>
                  <a:fillRect l="-1364" t="-9677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>
            <a:extLst>
              <a:ext uri="{FF2B5EF4-FFF2-40B4-BE49-F238E27FC236}">
                <a16:creationId xmlns:a16="http://schemas.microsoft.com/office/drawing/2014/main" id="{982DDFF8-23EA-4346-8107-FE0CB63B1E58}"/>
              </a:ext>
            </a:extLst>
          </p:cNvPr>
          <p:cNvSpPr txBox="1"/>
          <p:nvPr/>
        </p:nvSpPr>
        <p:spPr>
          <a:xfrm>
            <a:off x="342900" y="145232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Ez a válasz a feltett kérdésre?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6E5597DA-BE72-4781-A51E-812C6F2AE438}"/>
                  </a:ext>
                </a:extLst>
              </p:cNvPr>
              <p:cNvSpPr txBox="1"/>
              <p:nvPr/>
            </p:nvSpPr>
            <p:spPr>
              <a:xfrm>
                <a:off x="3314700" y="1115171"/>
                <a:ext cx="6400800" cy="78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Nem, sajátidőt keresünk, ezért a válasz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hu-HU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hu-HU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hu-HU" sz="2000" b="1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6E5597DA-BE72-4781-A51E-812C6F2AE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0" y="1115171"/>
                <a:ext cx="6400800" cy="788486"/>
              </a:xfrm>
              <a:prstGeom prst="rect">
                <a:avLst/>
              </a:prstGeom>
              <a:blipFill>
                <a:blip r:embed="rId5"/>
                <a:stretch>
                  <a:fillRect l="-857" b="-310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2342D7BE-ABA3-44BC-B742-841DC02BDD94}"/>
                  </a:ext>
                </a:extLst>
              </p:cNvPr>
              <p:cNvSpPr txBox="1"/>
              <p:nvPr/>
            </p:nvSpPr>
            <p:spPr>
              <a:xfrm>
                <a:off x="342900" y="1849793"/>
                <a:ext cx="11315700" cy="788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Az előző dián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hu-HU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hu-HU" b="1" dirty="0"/>
                  <a:t>-t kaptunk. Baj, ha ez nem ugyanakkora, mint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hu-HU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hu-HU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hu-HU" b="1" dirty="0"/>
                  <a:t> ?</a:t>
                </a:r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2342D7BE-ABA3-44BC-B742-841DC02BD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849793"/>
                <a:ext cx="11315700" cy="788486"/>
              </a:xfrm>
              <a:prstGeom prst="rect">
                <a:avLst/>
              </a:prstGeom>
              <a:blipFill>
                <a:blip r:embed="rId6"/>
                <a:stretch>
                  <a:fillRect l="-431" b="-23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>
            <a:extLst>
              <a:ext uri="{FF2B5EF4-FFF2-40B4-BE49-F238E27FC236}">
                <a16:creationId xmlns:a16="http://schemas.microsoft.com/office/drawing/2014/main" id="{8F607F80-DEAE-4AB4-91B3-C907AAA94901}"/>
              </a:ext>
            </a:extLst>
          </p:cNvPr>
          <p:cNvSpPr txBox="1"/>
          <p:nvPr/>
        </p:nvSpPr>
        <p:spPr>
          <a:xfrm>
            <a:off x="342900" y="2586510"/>
            <a:ext cx="1168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Baj, mert a biciklista óráján eltelt idő nem függ attól, hogyan választjuk a koordinátarendszert (</a:t>
            </a:r>
            <a:r>
              <a:rPr lang="hu-HU" b="1" i="1" dirty="0"/>
              <a:t>invariáns</a:t>
            </a:r>
            <a:r>
              <a:rPr lang="hu-HU" b="1" dirty="0"/>
              <a:t>). Ellenőrizzük!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98B417F6-81DB-457A-9700-FFFFE278449A}"/>
                  </a:ext>
                </a:extLst>
              </p:cNvPr>
              <p:cNvSpPr txBox="1"/>
              <p:nvPr/>
            </p:nvSpPr>
            <p:spPr>
              <a:xfrm>
                <a:off x="342900" y="3276549"/>
                <a:ext cx="11518900" cy="34924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𝒗𝑽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hu-HU" sz="20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hu-HU" sz="2000" b="1" dirty="0"/>
                  <a:t>  </a:t>
                </a:r>
                <a:r>
                  <a:rPr lang="hu-HU" b="1" dirty="0"/>
                  <a:t>Helyettesítsük ezt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u-HU" b="1" dirty="0"/>
                  <a:t> képletébe és a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hu-HU" b="1" dirty="0"/>
                  <a:t> képletét megcélozva szorozzuk meg a számlálót és a nevezőt</a:t>
                </a:r>
              </a:p>
              <a:p>
                <a:endParaRPr lang="hu-HU" b="1" dirty="0"/>
              </a:p>
              <a:p>
                <a:r>
                  <a:rPr lang="hu-HU" b="1" dirty="0"/>
                  <a:t> </a:t>
                </a:r>
                <a14:m>
                  <m:oMath xmlns:m="http://schemas.openxmlformats.org/officeDocument/2006/math">
                    <m:r>
                      <a:rPr lang="hu-HU" sz="20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sz="2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u-HU" sz="2000" b="1" i="1">
                        <a:latin typeface="Cambria Math" panose="02040503050406030204" pitchFamily="18" charset="0"/>
                      </a:rPr>
                      <m:t>𝒗𝑽</m:t>
                    </m:r>
                    <m:r>
                      <a:rPr lang="hu-HU" sz="2000" b="1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sz="2000" b="1" dirty="0"/>
                  <a:t>)-tel: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hu-HU" sz="20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sz="2000" b="1" i="0">
                                    <a:latin typeface="Cambria Math" panose="02040503050406030204" pitchFamily="18" charset="0"/>
                                  </a:rPr>
                                  <m:t>𝐯𝐕</m:t>
                                </m:r>
                                <m:r>
                                  <a:rPr lang="hu-HU" sz="2000" b="1" i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hu-HU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000" b="1" i="0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p>
                                    <m:r>
                                      <a:rPr lang="hu-HU" sz="2000" b="1" i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hu-HU" sz="2000" b="1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hu-HU" sz="20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hu-HU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p>
                                    <m:r>
                                      <a:rPr lang="hu-HU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den>
                    </m:f>
                  </m:oMath>
                </a14:m>
                <a:r>
                  <a:rPr lang="hu-HU" sz="2000" b="1" dirty="0"/>
                  <a:t>.</a:t>
                </a:r>
              </a:p>
              <a:p>
                <a:endParaRPr lang="hu-HU" b="1" dirty="0"/>
              </a:p>
              <a:p>
                <a:r>
                  <a:rPr lang="hu-HU" b="1" dirty="0"/>
                  <a:t>De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𝒗𝑽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/>
                  <a:t>, ezért</a:t>
                </a:r>
                <a14:m>
                  <m:oMath xmlns:m="http://schemas.openxmlformats.org/officeDocument/2006/math">
                    <m:r>
                      <a:rPr lang="hu-HU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b="1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(ld. a 9. feladatot is a magyarázatért)</a:t>
                </a:r>
              </a:p>
              <a:p>
                <a:pPr algn="ctr"/>
                <a:endParaRPr lang="hu-HU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hu-HU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𝒗𝑽</m:t>
                                </m:r>
                                <m:r>
                                  <a:rPr lang="hu-HU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hu-HU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u-HU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lang="hu-HU" sz="2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hu-HU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hu-HU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𝑽</m:t>
                                    </m:r>
                                    <m:r>
                                      <a:rPr lang="hu-HU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hu-HU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hu-HU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endParaRPr lang="hu-HU" sz="2000" b="1" dirty="0"/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98B417F6-81DB-457A-9700-FFFFE2784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276549"/>
                <a:ext cx="11518900" cy="3492431"/>
              </a:xfrm>
              <a:prstGeom prst="rect">
                <a:avLst/>
              </a:prstGeom>
              <a:blipFill>
                <a:blip r:embed="rId7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2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1079AB8-694A-43E5-B0B3-E9F0C975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41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BDB85568-55D5-49E8-918B-6967BB145374}"/>
                  </a:ext>
                </a:extLst>
              </p:cNvPr>
              <p:cNvSpPr txBox="1"/>
              <p:nvPr/>
            </p:nvSpPr>
            <p:spPr>
              <a:xfrm>
                <a:off x="527050" y="120829"/>
                <a:ext cx="10934700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Egyenlő-e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 és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b="1" dirty="0"/>
                  <a:t>?</a:t>
                </a: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BDB85568-55D5-49E8-918B-6967BB145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0" y="120829"/>
                <a:ext cx="10934700" cy="378822"/>
              </a:xfrm>
              <a:prstGeom prst="rect">
                <a:avLst/>
              </a:prstGeom>
              <a:blipFill>
                <a:blip r:embed="rId2"/>
                <a:stretch>
                  <a:fillRect l="-446" t="-9677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729DFA11-DA0B-42E8-9AC1-C475925ED050}"/>
                  </a:ext>
                </a:extLst>
              </p:cNvPr>
              <p:cNvSpPr txBox="1"/>
              <p:nvPr/>
            </p:nvSpPr>
            <p:spPr>
              <a:xfrm>
                <a:off x="533400" y="499651"/>
                <a:ext cx="10934700" cy="152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Nem egyenlők egymással, mert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b="1" dirty="0"/>
                  <a:t>-</a:t>
                </a:r>
                <a:r>
                  <a:rPr lang="hu-HU" b="1" dirty="0" err="1"/>
                  <a:t>ből</a:t>
                </a:r>
                <a:r>
                  <a:rPr lang="hu-HU" b="1" dirty="0"/>
                  <a:t> következik, hogy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b="1" dirty="0"/>
                  <a:t>=</a:t>
                </a:r>
                <a14:m>
                  <m:oMath xmlns:m="http://schemas.openxmlformats.org/officeDocument/2006/math">
                    <m:r>
                      <a:rPr lang="hu-H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b="1" dirty="0"/>
                  <a:t> és ezért</a:t>
                </a:r>
              </a:p>
              <a:p>
                <a:endParaRPr lang="hu-HU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729DFA11-DA0B-42E8-9AC1-C475925ED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9651"/>
                <a:ext cx="10934700" cy="1523109"/>
              </a:xfrm>
              <a:prstGeom prst="rect">
                <a:avLst/>
              </a:prstGeom>
              <a:blipFill>
                <a:blip r:embed="rId3"/>
                <a:stretch>
                  <a:fillRect l="-50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>
            <a:extLst>
              <a:ext uri="{FF2B5EF4-FFF2-40B4-BE49-F238E27FC236}">
                <a16:creationId xmlns:a16="http://schemas.microsoft.com/office/drawing/2014/main" id="{77146FAD-C43B-4598-8466-5F600D6C2E72}"/>
              </a:ext>
            </a:extLst>
          </p:cNvPr>
          <p:cNvSpPr txBox="1"/>
          <p:nvPr/>
        </p:nvSpPr>
        <p:spPr>
          <a:xfrm>
            <a:off x="647700" y="2317696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Baj ez?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72A23BE-CA50-4942-A9EB-819F62D91332}"/>
                  </a:ext>
                </a:extLst>
              </p:cNvPr>
              <p:cNvSpPr txBox="1"/>
              <p:nvPr/>
            </p:nvSpPr>
            <p:spPr>
              <a:xfrm>
                <a:off x="1905000" y="2317696"/>
                <a:ext cx="8559800" cy="153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Nem baj , mert a koordinátaidő a koordinátarendszer része, amelyet minden koordinátarendszerben különböző (virtuális) órák mutatnak. A vonat végpontjainak koordinátakülönbsége se ugyanaz </a:t>
                </a:r>
                <a:r>
                  <a:rPr lang="hu-HU" b="1" i="1" dirty="0"/>
                  <a:t>K</a:t>
                </a:r>
                <a:r>
                  <a:rPr lang="hu-HU" b="1" dirty="0"/>
                  <a:t>-ban és </a:t>
                </a:r>
                <a:r>
                  <a:rPr lang="hu-HU" b="1" i="1" dirty="0"/>
                  <a:t>K’</a:t>
                </a:r>
                <a:r>
                  <a:rPr lang="hu-HU" b="1" dirty="0"/>
                  <a:t>-ben: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b="1" dirty="0"/>
                  <a:t>, 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. Einstein </a:t>
                </a:r>
                <a:r>
                  <a:rPr lang="hu-HU" b="1" dirty="0" err="1"/>
                  <a:t>vonatos</a:t>
                </a:r>
                <a:r>
                  <a:rPr lang="hu-HU" b="1" dirty="0"/>
                  <a:t> gondolatkísérletének (az egyidejűség relativitásának) is 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′≠∆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 egyenlőtlenség a lényege.</a:t>
                </a: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72A23BE-CA50-4942-A9EB-819F62D91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317696"/>
                <a:ext cx="8559800" cy="1535741"/>
              </a:xfrm>
              <a:prstGeom prst="rect">
                <a:avLst/>
              </a:prstGeom>
              <a:blipFill>
                <a:blip r:embed="rId4"/>
                <a:stretch>
                  <a:fillRect l="-641" t="-1984" b="-55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E425EDD-0BDB-4A59-9BFE-B714B760A325}"/>
                  </a:ext>
                </a:extLst>
              </p:cNvPr>
              <p:cNvSpPr txBox="1"/>
              <p:nvPr/>
            </p:nvSpPr>
            <p:spPr>
              <a:xfrm>
                <a:off x="527050" y="4078246"/>
                <a:ext cx="109347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/>
                  <a:t>2)</a:t>
                </a:r>
                <a:r>
                  <a:rPr lang="hu-HU" b="1" dirty="0"/>
                  <a:t> Einstein </a:t>
                </a:r>
                <a:r>
                  <a:rPr lang="hu-HU" b="1" dirty="0" err="1"/>
                  <a:t>vonatos</a:t>
                </a:r>
                <a:r>
                  <a:rPr lang="hu-HU" b="1" dirty="0"/>
                  <a:t> gondolatkísérlete (14.dia): Tegyük fel, hogy egy vasúti kocsi középpontjában fényfelvillanás történik, amelynek hatása a vonat elején és végén egy-egy robbanást vált ki. A vonat nyugalmi hossza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, a pályatesthez (</a:t>
                </a:r>
                <a:r>
                  <a:rPr lang="hu-HU" b="1" i="1" dirty="0"/>
                  <a:t>K</a:t>
                </a:r>
                <a:r>
                  <a:rPr lang="hu-HU" b="1" dirty="0"/>
                  <a:t>) viszonyított sebessége </a:t>
                </a:r>
                <a:r>
                  <a:rPr lang="hu-HU" b="1" i="1" dirty="0"/>
                  <a:t>V</a:t>
                </a:r>
                <a:r>
                  <a:rPr lang="hu-HU" b="1" dirty="0"/>
                  <a:t>. Mekkora az időkülönbség a két robbanás között a vonat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b="1" dirty="0"/>
                  <a:t>nyugalmi rendszerében és </a:t>
                </a:r>
                <a:r>
                  <a:rPr lang="hu-HU" b="1" i="1" dirty="0"/>
                  <a:t>K</a:t>
                </a:r>
                <a:r>
                  <a:rPr lang="hu-HU" b="1" dirty="0"/>
                  <a:t>-ban?</a:t>
                </a: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E425EDD-0BDB-4A59-9BFE-B714B760A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50" y="4078246"/>
                <a:ext cx="10934700" cy="1292662"/>
              </a:xfrm>
              <a:prstGeom prst="rect">
                <a:avLst/>
              </a:prstGeom>
              <a:blipFill>
                <a:blip r:embed="rId5"/>
                <a:stretch>
                  <a:fillRect l="-836" t="-3774" b="-66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0E6D5CF-5382-46C1-A068-2CC31A76E405}"/>
                  </a:ext>
                </a:extLst>
              </p:cNvPr>
              <p:cNvSpPr txBox="1"/>
              <p:nvPr/>
            </p:nvSpPr>
            <p:spPr>
              <a:xfrm>
                <a:off x="533400" y="5294000"/>
                <a:ext cx="350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Mekkora az időkülönbség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-ban? </a:t>
                </a:r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0E6D5CF-5382-46C1-A068-2CC31A76E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294000"/>
                <a:ext cx="3505200" cy="369332"/>
              </a:xfrm>
              <a:prstGeom prst="rect">
                <a:avLst/>
              </a:prstGeom>
              <a:blipFill>
                <a:blip r:embed="rId6"/>
                <a:stretch>
                  <a:fillRect l="-1565" t="-8197" r="-1739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B711AC44-4173-4787-BE32-DF8E5B40634E}"/>
                  </a:ext>
                </a:extLst>
              </p:cNvPr>
              <p:cNvSpPr txBox="1"/>
              <p:nvPr/>
            </p:nvSpPr>
            <p:spPr>
              <a:xfrm>
                <a:off x="4432300" y="5285167"/>
                <a:ext cx="6565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Nulla, mert a fény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-ban mindkét irányban </a:t>
                </a:r>
                <a:r>
                  <a:rPr lang="hu-HU" b="1" i="1" dirty="0"/>
                  <a:t>c</a:t>
                </a:r>
                <a:r>
                  <a:rPr lang="hu-HU" b="1" dirty="0"/>
                  <a:t>-vel egyenlő.</a:t>
                </a:r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B711AC44-4173-4787-BE32-DF8E5B406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00" y="5285167"/>
                <a:ext cx="6565900" cy="369332"/>
              </a:xfrm>
              <a:prstGeom prst="rect">
                <a:avLst/>
              </a:prstGeom>
              <a:blipFill>
                <a:blip r:embed="rId7"/>
                <a:stretch>
                  <a:fillRect l="-743" t="-9836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>
            <a:extLst>
              <a:ext uri="{FF2B5EF4-FFF2-40B4-BE49-F238E27FC236}">
                <a16:creationId xmlns:a16="http://schemas.microsoft.com/office/drawing/2014/main" id="{F657222C-2A14-473C-963D-99175137AC66}"/>
              </a:ext>
            </a:extLst>
          </p:cNvPr>
          <p:cNvSpPr txBox="1"/>
          <p:nvPr/>
        </p:nvSpPr>
        <p:spPr>
          <a:xfrm>
            <a:off x="527050" y="5632143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Ez koordinátaidő vagy sajátidő?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FE5D056B-260E-475B-94A9-BEDA298D78C0}"/>
                  </a:ext>
                </a:extLst>
              </p:cNvPr>
              <p:cNvSpPr txBox="1"/>
              <p:nvPr/>
            </p:nvSpPr>
            <p:spPr>
              <a:xfrm>
                <a:off x="4432300" y="5602207"/>
                <a:ext cx="2489200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Koordinátaidő: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b="1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FE5D056B-260E-475B-94A9-BEDA298D7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00" y="5602207"/>
                <a:ext cx="2489200" cy="378822"/>
              </a:xfrm>
              <a:prstGeom prst="rect">
                <a:avLst/>
              </a:prstGeom>
              <a:blipFill>
                <a:blip r:embed="rId8"/>
                <a:stretch>
                  <a:fillRect l="-1961" t="-9677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zövegdoboz 11">
            <a:extLst>
              <a:ext uri="{FF2B5EF4-FFF2-40B4-BE49-F238E27FC236}">
                <a16:creationId xmlns:a16="http://schemas.microsoft.com/office/drawing/2014/main" id="{D9EB4169-F769-4332-816F-AA0AC5D1A70C}"/>
              </a:ext>
            </a:extLst>
          </p:cNvPr>
          <p:cNvSpPr txBox="1"/>
          <p:nvPr/>
        </p:nvSpPr>
        <p:spPr>
          <a:xfrm>
            <a:off x="527050" y="602766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És mennyi  sajátidő telik el a két esemény között?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12DF4867-9F1A-4A12-AEF5-57383F264CED}"/>
                  </a:ext>
                </a:extLst>
              </p:cNvPr>
              <p:cNvSpPr txBox="1"/>
              <p:nvPr/>
            </p:nvSpPr>
            <p:spPr>
              <a:xfrm>
                <a:off x="5499100" y="6001475"/>
                <a:ext cx="622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nincs értelmezve, mert az eseménypár térszerű (13.dia).</a:t>
                </a:r>
              </a:p>
            </p:txBody>
          </p:sp>
        </mc:Choice>
        <mc:Fallback xmlns=""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12DF4867-9F1A-4A12-AEF5-57383F264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100" y="6001475"/>
                <a:ext cx="6223000" cy="369332"/>
              </a:xfrm>
              <a:prstGeom prst="rect">
                <a:avLst/>
              </a:prstGeom>
              <a:blipFill>
                <a:blip r:embed="rId9"/>
                <a:stretch>
                  <a:fillRect l="-784" t="-8197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44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6D59E13-ABAE-42D9-AFBE-FFD8C031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42</a:t>
            </a:fld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F81F4E3-5EE2-4979-BE01-FF85A913EF0B}"/>
              </a:ext>
            </a:extLst>
          </p:cNvPr>
          <p:cNvSpPr txBox="1"/>
          <p:nvPr/>
        </p:nvSpPr>
        <p:spPr>
          <a:xfrm>
            <a:off x="330200" y="282575"/>
            <a:ext cx="455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</a:t>
            </a:r>
            <a:r>
              <a:rPr lang="hu-HU" b="1" i="1" dirty="0"/>
              <a:t>K</a:t>
            </a:r>
            <a:r>
              <a:rPr lang="hu-HU" b="1" dirty="0"/>
              <a:t>-ban a két robbanás nem egyidejű. Miért?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9DE97119-2409-4BDF-9EA4-959B52F0D16E}"/>
              </a:ext>
            </a:extLst>
          </p:cNvPr>
          <p:cNvSpPr txBox="1"/>
          <p:nvPr/>
        </p:nvSpPr>
        <p:spPr>
          <a:xfrm>
            <a:off x="5067300" y="282575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Mert a fénysebesség </a:t>
            </a:r>
            <a:r>
              <a:rPr lang="hu-HU" b="1" i="1" dirty="0"/>
              <a:t>K</a:t>
            </a:r>
            <a:r>
              <a:rPr lang="hu-HU" b="1" dirty="0"/>
              <a:t>-ban is mindkét irányban </a:t>
            </a:r>
            <a:r>
              <a:rPr lang="hu-HU" b="1" i="1" dirty="0"/>
              <a:t>c</a:t>
            </a:r>
            <a:r>
              <a:rPr lang="hu-HU" b="1" dirty="0"/>
              <a:t>, de a vonat vége közeledik a fényjel felé, az eleje pedig távolodik tőle. Ezért a robbanás a vonat végén előbb történik, mint az elején.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74A53AF-2FE2-48E6-82AD-80890B1BB151}"/>
              </a:ext>
            </a:extLst>
          </p:cNvPr>
          <p:cNvSpPr txBox="1"/>
          <p:nvPr/>
        </p:nvSpPr>
        <p:spPr>
          <a:xfrm>
            <a:off x="431800" y="1435100"/>
            <a:ext cx="566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különbség koordinátaidőben vagy sajátidőben értendő?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C9CCFDB1-5F72-4938-8157-A7CEDDB42A73}"/>
                  </a:ext>
                </a:extLst>
              </p:cNvPr>
              <p:cNvSpPr txBox="1"/>
              <p:nvPr/>
            </p:nvSpPr>
            <p:spPr>
              <a:xfrm>
                <a:off x="6400800" y="1435100"/>
                <a:ext cx="5359400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Koordinátaidőben: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hu-HU" b="1" dirty="0"/>
                  <a:t>.</a:t>
                </a: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C9CCFDB1-5F72-4938-8157-A7CEDDB42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435100"/>
                <a:ext cx="5359400" cy="378822"/>
              </a:xfrm>
              <a:prstGeom prst="rect">
                <a:avLst/>
              </a:prstGeom>
              <a:blipFill>
                <a:blip r:embed="rId2"/>
                <a:stretch>
                  <a:fillRect l="-910" t="-7937" b="-206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4194B77B-E25C-4744-AE46-F9848EEF679D}"/>
                  </a:ext>
                </a:extLst>
              </p:cNvPr>
              <p:cNvSpPr txBox="1"/>
              <p:nvPr/>
            </p:nvSpPr>
            <p:spPr>
              <a:xfrm>
                <a:off x="431800" y="2044700"/>
                <a:ext cx="9321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Hogyan fejezhetjük ki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hu-HU" b="1" dirty="0"/>
                  <a:t>-t </a:t>
                </a:r>
                <a:r>
                  <a:rPr lang="hu-HU" b="1" i="1" dirty="0"/>
                  <a:t>V</a:t>
                </a:r>
                <a:r>
                  <a:rPr lang="hu-HU" b="1" dirty="0"/>
                  <a:t>-n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</a:t>
                </a:r>
                <a:r>
                  <a:rPr lang="hu-HU" b="1" dirty="0" err="1"/>
                  <a:t>on</a:t>
                </a:r>
                <a:r>
                  <a:rPr lang="hu-HU" b="1" dirty="0"/>
                  <a:t> keresztül?</a:t>
                </a:r>
              </a:p>
              <a:p>
                <a:r>
                  <a:rPr lang="hu-HU" b="1" dirty="0"/>
                  <a:t>Mekkora a távolság a vonat eleje és középpontja között a fényjelek kibocsátásának pillanatában? </a:t>
                </a: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4194B77B-E25C-4744-AE46-F9848EEF6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2044700"/>
                <a:ext cx="9321800" cy="646331"/>
              </a:xfrm>
              <a:prstGeom prst="rect">
                <a:avLst/>
              </a:prstGeom>
              <a:blipFill>
                <a:blip r:embed="rId3"/>
                <a:stretch>
                  <a:fillRect l="-589" t="-4717" r="-850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>
            <a:extLst>
              <a:ext uri="{FF2B5EF4-FFF2-40B4-BE49-F238E27FC236}">
                <a16:creationId xmlns:a16="http://schemas.microsoft.com/office/drawing/2014/main" id="{B61B1FC0-B25A-4BDA-BDAE-40C2DC1CEC38}"/>
              </a:ext>
            </a:extLst>
          </p:cNvPr>
          <p:cNvSpPr txBox="1"/>
          <p:nvPr/>
        </p:nvSpPr>
        <p:spPr>
          <a:xfrm>
            <a:off x="431800" y="3002366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 Ez  milyen ütemben csökken?</a:t>
            </a:r>
            <a:endParaRPr lang="hu-H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E69250B7-2E49-4E9F-8A71-777DEDDEB480}"/>
                  </a:ext>
                </a:extLst>
              </p:cNvPr>
              <p:cNvSpPr txBox="1"/>
              <p:nvPr/>
            </p:nvSpPr>
            <p:spPr>
              <a:xfrm>
                <a:off x="431800" y="3817856"/>
                <a:ext cx="7175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Hogyan fejezhetjük ki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hu-HU" b="1" dirty="0"/>
                  <a:t>-t </a:t>
                </a:r>
                <a:r>
                  <a:rPr lang="hu-HU" b="1" i="1" dirty="0"/>
                  <a:t>V</a:t>
                </a:r>
                <a:r>
                  <a:rPr lang="hu-HU" b="1" dirty="0"/>
                  <a:t>-n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</a:t>
                </a:r>
                <a:r>
                  <a:rPr lang="hu-HU" b="1" dirty="0" err="1"/>
                  <a:t>on</a:t>
                </a:r>
                <a:r>
                  <a:rPr lang="hu-HU" b="1" dirty="0"/>
                  <a:t> keresztül?</a:t>
                </a:r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E69250B7-2E49-4E9F-8A71-777DEDDEB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817856"/>
                <a:ext cx="7175500" cy="369332"/>
              </a:xfrm>
              <a:prstGeom prst="rect">
                <a:avLst/>
              </a:prstGeom>
              <a:blipFill>
                <a:blip r:embed="rId5"/>
                <a:stretch>
                  <a:fillRect l="-765" t="-8197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E456D59-5ABC-4559-A142-AA06B77D3622}"/>
                  </a:ext>
                </a:extLst>
              </p:cNvPr>
              <p:cNvSpPr txBox="1"/>
              <p:nvPr/>
            </p:nvSpPr>
            <p:spPr>
              <a:xfrm>
                <a:off x="5232400" y="3629150"/>
                <a:ext cx="4330700" cy="746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hu-H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hu-HU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u-H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1" i="1"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p>
                                  <m:r>
                                    <a:rPr lang="hu-HU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hu-H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hu-HU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E456D59-5ABC-4559-A142-AA06B77D3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400" y="3629150"/>
                <a:ext cx="4330700" cy="746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E6BDD4DE-4979-43EB-99A9-D371EF354EE6}"/>
                  </a:ext>
                </a:extLst>
              </p:cNvPr>
              <p:cNvSpPr txBox="1"/>
              <p:nvPr/>
            </p:nvSpPr>
            <p:spPr>
              <a:xfrm>
                <a:off x="431800" y="4460731"/>
                <a:ext cx="36703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Végül mivel egyenlő a keresett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? </a:t>
                </a:r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E6BDD4DE-4979-43EB-99A9-D371EF354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4460731"/>
                <a:ext cx="3670300" cy="369332"/>
              </a:xfrm>
              <a:prstGeom prst="rect">
                <a:avLst/>
              </a:prstGeom>
              <a:blipFill>
                <a:blip r:embed="rId7"/>
                <a:stretch>
                  <a:fillRect l="-1495"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6E89CBBD-A176-4256-90BC-CA560C402F2D}"/>
                  </a:ext>
                </a:extLst>
              </p:cNvPr>
              <p:cNvSpPr txBox="1"/>
              <p:nvPr/>
            </p:nvSpPr>
            <p:spPr>
              <a:xfrm>
                <a:off x="571500" y="5055107"/>
                <a:ext cx="10401300" cy="735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−∆</m:t>
                    </m:r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den>
                        </m:f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den>
                        </m:f>
                      </m:e>
                    </m:d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sz="2000" dirty="0"/>
                  <a:t>.               </a:t>
                </a:r>
                <a:r>
                  <a:rPr lang="hu-HU" sz="2000" b="1" dirty="0"/>
                  <a:t>(*)</a:t>
                </a:r>
                <a:endParaRPr lang="hu-HU" sz="2000" dirty="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6E89CBBD-A176-4256-90BC-CA560C402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055107"/>
                <a:ext cx="10401300" cy="735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A13BD388-2F24-4D8E-A07F-522DE807558C}"/>
                  </a:ext>
                </a:extLst>
              </p:cNvPr>
              <p:cNvSpPr txBox="1"/>
              <p:nvPr/>
            </p:nvSpPr>
            <p:spPr>
              <a:xfrm>
                <a:off x="9753600" y="2154153"/>
                <a:ext cx="1892300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hu-H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hu-HU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u-H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p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hu-H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hu-HU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>
                <a:extLst>
                  <a:ext uri="{FF2B5EF4-FFF2-40B4-BE49-F238E27FC236}">
                    <a16:creationId xmlns:a16="http://schemas.microsoft.com/office/drawing/2014/main" id="{A13BD388-2F24-4D8E-A07F-522DE8075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2154153"/>
                <a:ext cx="1892300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zövegdoboz 13">
            <a:extLst>
              <a:ext uri="{FF2B5EF4-FFF2-40B4-BE49-F238E27FC236}">
                <a16:creationId xmlns:a16="http://schemas.microsoft.com/office/drawing/2014/main" id="{50376A9D-B93C-45B0-BF2A-5D7DB46903FD}"/>
              </a:ext>
            </a:extLst>
          </p:cNvPr>
          <p:cNvSpPr txBox="1"/>
          <p:nvPr/>
        </p:nvSpPr>
        <p:spPr>
          <a:xfrm>
            <a:off x="3530600" y="3002366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c-V </a:t>
            </a:r>
            <a:r>
              <a:rPr lang="hu-HU" b="1" dirty="0"/>
              <a:t>sebességgel.</a:t>
            </a:r>
            <a:endParaRPr lang="hu-HU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92B16623-A82E-4993-8F34-2700AD659F8D}"/>
                  </a:ext>
                </a:extLst>
              </p:cNvPr>
              <p:cNvSpPr txBox="1"/>
              <p:nvPr/>
            </p:nvSpPr>
            <p:spPr>
              <a:xfrm>
                <a:off x="5422900" y="3002366"/>
                <a:ext cx="1778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Mekkora 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hu-HU" b="1" dirty="0"/>
                  <a:t>?</a:t>
                </a:r>
              </a:p>
            </p:txBody>
          </p:sp>
        </mc:Choice>
        <mc:Fallback xmlns="">
          <p:sp>
            <p:nvSpPr>
              <p:cNvPr id="15" name="Szövegdoboz 14">
                <a:extLst>
                  <a:ext uri="{FF2B5EF4-FFF2-40B4-BE49-F238E27FC236}">
                    <a16:creationId xmlns:a16="http://schemas.microsoft.com/office/drawing/2014/main" id="{92B16623-A82E-4993-8F34-2700AD659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900" y="3002366"/>
                <a:ext cx="1778000" cy="369332"/>
              </a:xfrm>
              <a:prstGeom prst="rect">
                <a:avLst/>
              </a:prstGeom>
              <a:blipFill>
                <a:blip r:embed="rId10"/>
                <a:stretch>
                  <a:fillRect l="-3093"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1DB01D0A-74AC-4E91-B598-9D4361A69DE5}"/>
                  </a:ext>
                </a:extLst>
              </p:cNvPr>
              <p:cNvSpPr txBox="1"/>
              <p:nvPr/>
            </p:nvSpPr>
            <p:spPr>
              <a:xfrm>
                <a:off x="7442200" y="2895600"/>
                <a:ext cx="3276600" cy="651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hu-HU" b="1" dirty="0"/>
                  <a:t>.</a:t>
                </a:r>
                <a:endParaRPr lang="hu-HU" dirty="0"/>
              </a:p>
            </p:txBody>
          </p:sp>
        </mc:Choice>
        <mc:Fallback xmlns="">
          <p:sp>
            <p:nvSpPr>
              <p:cNvPr id="16" name="Szövegdoboz 15">
                <a:extLst>
                  <a:ext uri="{FF2B5EF4-FFF2-40B4-BE49-F238E27FC236}">
                    <a16:creationId xmlns:a16="http://schemas.microsoft.com/office/drawing/2014/main" id="{1DB01D0A-74AC-4E91-B598-9D4361A69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200" y="2895600"/>
                <a:ext cx="3276600" cy="6515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7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2" grpId="0"/>
      <p:bldP spid="14" grpId="0"/>
      <p:bldP spid="15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1BB207B-BD16-4FD8-95DC-3E225EA6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43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DB4C876C-16A7-4E9B-B774-BF46BEE29F07}"/>
                  </a:ext>
                </a:extLst>
              </p:cNvPr>
              <p:cNvSpPr txBox="1"/>
              <p:nvPr/>
            </p:nvSpPr>
            <p:spPr>
              <a:xfrm>
                <a:off x="419100" y="482600"/>
                <a:ext cx="11303000" cy="655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Mivel lenne egyenlő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 akkor, ha fényjelek helyett két egyidőben leadott pisztolylövéssel idéznénk elő a robbanásokat? (A pisztolygolyók torkolati sebessége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hu-HU" b="1" dirty="0"/>
                  <a:t>.) </a:t>
                </a: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DB4C876C-16A7-4E9B-B774-BF46BEE29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82600"/>
                <a:ext cx="11303000" cy="655821"/>
              </a:xfrm>
              <a:prstGeom prst="rect">
                <a:avLst/>
              </a:prstGeom>
              <a:blipFill>
                <a:blip r:embed="rId2"/>
                <a:stretch>
                  <a:fillRect l="-485" t="-4630" b="-1203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6A70AB9-B540-4E22-A10D-CED5C7F2953A}"/>
                  </a:ext>
                </a:extLst>
              </p:cNvPr>
              <p:cNvSpPr txBox="1"/>
              <p:nvPr/>
            </p:nvSpPr>
            <p:spPr>
              <a:xfrm>
                <a:off x="533400" y="1524000"/>
                <a:ext cx="10210800" cy="829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Nem változna. Ha ugyanis a két lövés után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den>
                        </m:f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</a:rPr>
                                  <m:t>𝒍</m:t>
                                </m:r>
                              </m:e>
                              <m:sub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den>
                        </m:f>
                      </m:e>
                    </m:d>
                  </m:oMath>
                </a14:m>
                <a:r>
                  <a:rPr lang="hu-HU" b="1" dirty="0"/>
                  <a:t> idővel indítanánk el két fényjelet is, azok pont a lövedékekkel egyszerre érnék el a vonat két végét.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56A70AB9-B540-4E22-A10D-CED5C7F29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24000"/>
                <a:ext cx="10210800" cy="829971"/>
              </a:xfrm>
              <a:prstGeom prst="rect">
                <a:avLst/>
              </a:prstGeom>
              <a:blipFill>
                <a:blip r:embed="rId3"/>
                <a:stretch>
                  <a:fillRect l="-537" b="-110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532B6AD0-2370-4AB4-B785-0BDCC1342030}"/>
                  </a:ext>
                </a:extLst>
              </p:cNvPr>
              <p:cNvSpPr txBox="1"/>
              <p:nvPr/>
            </p:nvSpPr>
            <p:spPr>
              <a:xfrm>
                <a:off x="647700" y="2755900"/>
                <a:ext cx="10096500" cy="88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Általában: Ha egy adott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-ban két esemény egymástól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távolságban egyidőben történik, akkor a </a:t>
                </a:r>
                <a:r>
                  <a:rPr lang="hu-HU" b="1" i="1" dirty="0"/>
                  <a:t>V </a:t>
                </a:r>
                <a:r>
                  <a:rPr lang="hu-HU" b="1" dirty="0"/>
                  <a:t>sebességgel mozgó </a:t>
                </a:r>
                <a:r>
                  <a:rPr lang="hu-HU" b="1" i="1" dirty="0"/>
                  <a:t>K</a:t>
                </a:r>
                <a:r>
                  <a:rPr lang="hu-HU" b="1" dirty="0"/>
                  <a:t>-ban a két esemény között mindig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sz="2000" b="1" dirty="0"/>
                  <a:t> </a:t>
                </a:r>
                <a:r>
                  <a:rPr lang="hu-HU" b="1" dirty="0"/>
                  <a:t>idő telik el.</a:t>
                </a:r>
                <a:endParaRPr lang="hu-HU" sz="2000" b="1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532B6AD0-2370-4AB4-B785-0BDCC1342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2755900"/>
                <a:ext cx="10096500" cy="884538"/>
              </a:xfrm>
              <a:prstGeom prst="rect">
                <a:avLst/>
              </a:prstGeom>
              <a:blipFill>
                <a:blip r:embed="rId4"/>
                <a:stretch>
                  <a:fillRect l="-483" t="-344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340FC86F-76FE-4698-999E-83C2EF9FE9D5}"/>
              </a:ext>
            </a:extLst>
          </p:cNvPr>
          <p:cNvSpPr txBox="1"/>
          <p:nvPr/>
        </p:nvSpPr>
        <p:spPr>
          <a:xfrm>
            <a:off x="647700" y="4064000"/>
            <a:ext cx="976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Melyik esemény történik később?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EB5DB2E3-9CE0-4815-9647-FB5AC383E548}"/>
                  </a:ext>
                </a:extLst>
              </p:cNvPr>
              <p:cNvSpPr txBox="1"/>
              <p:nvPr/>
            </p:nvSpPr>
            <p:spPr>
              <a:xfrm>
                <a:off x="4546600" y="4029667"/>
                <a:ext cx="561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Az, amelyik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mozgásával egyirányba esik.</a:t>
                </a:r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EB5DB2E3-9CE0-4815-9647-FB5AC383E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600" y="4029667"/>
                <a:ext cx="5613400" cy="369332"/>
              </a:xfrm>
              <a:prstGeom prst="rect">
                <a:avLst/>
              </a:prstGeom>
              <a:blipFill>
                <a:blip r:embed="rId5"/>
                <a:stretch>
                  <a:fillRect l="-977" t="-8197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5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A9C1BCC-B9AE-4719-AC08-0ABFD6205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44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AD068732-0600-44D7-B6DE-1E104411B7FF}"/>
                  </a:ext>
                </a:extLst>
              </p:cNvPr>
              <p:cNvSpPr txBox="1"/>
              <p:nvPr/>
            </p:nvSpPr>
            <p:spPr>
              <a:xfrm>
                <a:off x="457200" y="495300"/>
                <a:ext cx="10896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/>
                  <a:t>3)</a:t>
                </a:r>
                <a:r>
                  <a:rPr lang="hu-HU" b="1" dirty="0"/>
                  <a:t>A „pajta-rúd paradoxon” egy változata: 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hosszúságú alagúton halad át egy ugyanolyan nyugalmi hosszúságú vonat </a:t>
                </a:r>
                <a:r>
                  <a:rPr lang="hu-HU" b="1" i="1" dirty="0"/>
                  <a:t>V</a:t>
                </a:r>
                <a:r>
                  <a:rPr lang="hu-HU" b="1" dirty="0"/>
                  <a:t> sebességgel. A pályatest (az alagút) nyugalmi rendszerében a vonat rövidebb, mint az alagút, a vonat nyugalmi rendszerében viszont az alagút rövidebb, mint a vonat. Igaz ez?</a:t>
                </a:r>
                <a:endParaRPr lang="hu-HU" sz="2400" b="1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AD068732-0600-44D7-B6DE-1E104411B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5300"/>
                <a:ext cx="10896600" cy="1015663"/>
              </a:xfrm>
              <a:prstGeom prst="rect">
                <a:avLst/>
              </a:prstGeom>
              <a:blipFill>
                <a:blip r:embed="rId2"/>
                <a:stretch>
                  <a:fillRect l="-839" t="-4790" r="-224" b="-838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>
            <a:extLst>
              <a:ext uri="{FF2B5EF4-FFF2-40B4-BE49-F238E27FC236}">
                <a16:creationId xmlns:a16="http://schemas.microsoft.com/office/drawing/2014/main" id="{CA52DB25-9052-4993-B2E3-809B5555276B}"/>
              </a:ext>
            </a:extLst>
          </p:cNvPr>
          <p:cNvSpPr txBox="1"/>
          <p:nvPr/>
        </p:nvSpPr>
        <p:spPr>
          <a:xfrm>
            <a:off x="584200" y="1803400"/>
            <a:ext cx="50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Igen, igaz. Van-e ellentmondás a két állítás között?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4B9A0A5-F77E-417B-91C5-291895A83EF5}"/>
              </a:ext>
            </a:extLst>
          </p:cNvPr>
          <p:cNvSpPr txBox="1"/>
          <p:nvPr/>
        </p:nvSpPr>
        <p:spPr>
          <a:xfrm>
            <a:off x="565150" y="2280503"/>
            <a:ext cx="1068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Nincs, mert </a:t>
            </a:r>
            <a:r>
              <a:rPr lang="hu-HU" b="1" i="1" u="sng" dirty="0"/>
              <a:t>nem</a:t>
            </a:r>
            <a:r>
              <a:rPr lang="hu-HU" b="1" dirty="0"/>
              <a:t> </a:t>
            </a:r>
            <a:r>
              <a:rPr lang="hu-HU" b="1" i="1" dirty="0"/>
              <a:t>ugyanannak a megfigyelésnek </a:t>
            </a:r>
            <a:r>
              <a:rPr lang="hu-HU" b="1" dirty="0"/>
              <a:t>az eredményéről teszünk egymással ellentétes kijelentéseket. </a:t>
            </a:r>
          </a:p>
          <a:p>
            <a:r>
              <a:rPr lang="hu-HU" b="1" dirty="0"/>
              <a:t>Hogyan végezzük el a két hosszúság meghatározását?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4154D0A-B9FE-458D-A5C3-7D7589406324}"/>
                  </a:ext>
                </a:extLst>
              </p:cNvPr>
              <p:cNvSpPr txBox="1"/>
              <p:nvPr/>
            </p:nvSpPr>
            <p:spPr>
              <a:xfrm>
                <a:off x="673100" y="3263900"/>
                <a:ext cx="10414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mozgó vonat hosszát a pályatesten álló megfigyelő úgy méri meg, hogy az elhaladás időtartamát megszorozza a vonat sebességével.</a:t>
                </a:r>
              </a:p>
              <a:p>
                <a:endParaRPr lang="hu-HU" b="1" dirty="0"/>
              </a:p>
              <a:p>
                <a:r>
                  <a:rPr lang="hu-HU" b="1" dirty="0"/>
                  <a:t>Az alagút hosszát a vonaton álló megfigyelő úgy méri meg, hogy az alagútban való tartózkodása időtartamát megszorozza az alagút sebességével.</a:t>
                </a:r>
              </a:p>
              <a:p>
                <a:endParaRPr lang="hu-HU" b="1" dirty="0"/>
              </a:p>
              <a:p>
                <a:r>
                  <a:rPr lang="hu-HU" b="1" dirty="0"/>
                  <a:t>Mindketten ugyanazt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</a:t>
                </a:r>
                <a:r>
                  <a:rPr lang="hu-HU" b="1" dirty="0" err="1"/>
                  <a:t>nál</a:t>
                </a:r>
                <a:r>
                  <a:rPr lang="hu-HU" b="1" dirty="0"/>
                  <a:t> kisebb számot kapják. Ebben nincs semmi ellentmondás.</a:t>
                </a:r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94154D0A-B9FE-458D-A5C3-7D7589406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3263900"/>
                <a:ext cx="10414000" cy="2031325"/>
              </a:xfrm>
              <a:prstGeom prst="rect">
                <a:avLst/>
              </a:prstGeom>
              <a:blipFill>
                <a:blip r:embed="rId3"/>
                <a:stretch>
                  <a:fillRect l="-468" t="-1497" r="-702" b="-35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>
            <a:extLst>
              <a:ext uri="{FF2B5EF4-FFF2-40B4-BE49-F238E27FC236}">
                <a16:creationId xmlns:a16="http://schemas.microsoft.com/office/drawing/2014/main" id="{D16127E1-DC7D-4A53-9E3E-DF73E90D097F}"/>
              </a:ext>
            </a:extLst>
          </p:cNvPr>
          <p:cNvSpPr txBox="1"/>
          <p:nvPr/>
        </p:nvSpPr>
        <p:spPr>
          <a:xfrm>
            <a:off x="762000" y="5613400"/>
            <a:ext cx="857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De most csavarjunk egyet a feladaton:</a:t>
            </a:r>
          </a:p>
        </p:txBody>
      </p:sp>
    </p:spTree>
    <p:extLst>
      <p:ext uri="{BB962C8B-B14F-4D97-AF65-F5344CB8AC3E}">
        <p14:creationId xmlns:p14="http://schemas.microsoft.com/office/powerpoint/2010/main" val="9480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A0C5F86-7934-4690-85F1-C9F62912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45</a:t>
            </a:fld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6C3DDE0-DF6B-42F1-8B02-79DFDF2881C1}"/>
              </a:ext>
            </a:extLst>
          </p:cNvPr>
          <p:cNvSpPr txBox="1"/>
          <p:nvPr/>
        </p:nvSpPr>
        <p:spPr>
          <a:xfrm>
            <a:off x="469900" y="277039"/>
            <a:ext cx="1079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vonat kincset szállít és egy banda ki akarja rabolni. A bandavezér tanult relativitáselméletet és tudja, hogy a mozgó vonat rövidebb az alagútnál. Ezért a banda az alagút két bejáratára titokban erős, kapuszerű sorompót szerel fel, amelyeket rádiójellel lehet lezárni. Az egyik bandatag az alagút két végétől egyenlő távolságra lévő pontban helyezkedik el a jeladóval és a bandavezértől azt a parancsot kapja, hogy amikor a vonat eltűnik az alagútban, hozza működésbe a sorompókat. Az alagútban rekedt vonatot azután a banda többi tagja elfoglalja és kifosztja.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0ADAB7C-3F7E-4728-BCBC-6592685E6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8" y="2005728"/>
            <a:ext cx="5286626" cy="249555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F9AF145-B735-42D2-B554-30D79726D482}"/>
              </a:ext>
            </a:extLst>
          </p:cNvPr>
          <p:cNvSpPr txBox="1"/>
          <p:nvPr/>
        </p:nvSpPr>
        <p:spPr>
          <a:xfrm>
            <a:off x="469900" y="4501278"/>
            <a:ext cx="1056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vonat elindulása után a titkosszolgálat valahogy megneszeli a készülő rajtaütést és mobiltelefonon utasítja a vonatvezetőt, hogy azonnal állítsa le a vonatot. A vonatvezető azonban jó volt fizikából és megnyugtatja a titkosszolgálat emberét: Az alagút a vonathoz képest Lorentz-kontrakciót szenved, a vonatnak legalább az egyik vége biztosan ki fog lógni az alagútból, ezért a jeladónál figyelő bandatagnak nem lesz alkalma beindítani a sorompók működését.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FDE0EFF-E6D2-47AA-B758-FA520A51F8A9}"/>
              </a:ext>
            </a:extLst>
          </p:cNvPr>
          <p:cNvSpPr txBox="1"/>
          <p:nvPr/>
        </p:nvSpPr>
        <p:spPr>
          <a:xfrm>
            <a:off x="596900" y="6134100"/>
            <a:ext cx="1043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Kinek van igaza, a bandavezérnek vagy a vonatvezetőnek? Nem lehet, hogy mindkettőnek?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118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162D9BF7-5860-45AB-88C5-391B90D0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46</a:t>
            </a:fld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3EF523D-054E-4A53-A088-0CCADB959E3B}"/>
              </a:ext>
            </a:extLst>
          </p:cNvPr>
          <p:cNvSpPr txBox="1"/>
          <p:nvPr/>
        </p:nvSpPr>
        <p:spPr>
          <a:xfrm>
            <a:off x="279400" y="3556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Nem lehet, mert ugyanarra az eseményre (a kapuk lezáródására) vonatkozóan nem lehet egyszerre igaz két egymást kizáró állítás.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073B140-437B-4EF9-B49D-9354467D1C23}"/>
              </a:ext>
            </a:extLst>
          </p:cNvPr>
          <p:cNvSpPr txBox="1"/>
          <p:nvPr/>
        </p:nvSpPr>
        <p:spPr>
          <a:xfrm>
            <a:off x="279400" y="1409700"/>
            <a:ext cx="307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Hogyan érvelne a bandavezér?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09BC561-163B-4AF4-9714-40DABF29D808}"/>
                  </a:ext>
                </a:extLst>
              </p:cNvPr>
              <p:cNvSpPr txBox="1"/>
              <p:nvPr/>
            </p:nvSpPr>
            <p:spPr>
              <a:xfrm>
                <a:off x="3632200" y="1063932"/>
                <a:ext cx="8280400" cy="1060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Az alagút hossza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, a vonaté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hu-HU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hu-HU" b="1" dirty="0"/>
                  <a:t> ezért a vonat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hu-HU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hu-HU" b="1" dirty="0"/>
                  <a:t> ideig az alagútban tartózkodik. A társunknak tehát van ideje a jeladót működésbe hozni.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09BC561-163B-4AF4-9714-40DABF29D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200" y="1063932"/>
                <a:ext cx="8280400" cy="1060868"/>
              </a:xfrm>
              <a:prstGeom prst="rect">
                <a:avLst/>
              </a:prstGeom>
              <a:blipFill>
                <a:blip r:embed="rId3"/>
                <a:stretch>
                  <a:fillRect l="-663" b="-80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4F6A2396-5298-4FE0-96DA-B1684DAB97EB}"/>
              </a:ext>
            </a:extLst>
          </p:cNvPr>
          <p:cNvSpPr txBox="1"/>
          <p:nvPr/>
        </p:nvSpPr>
        <p:spPr>
          <a:xfrm>
            <a:off x="406400" y="2387600"/>
            <a:ext cx="322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Elfogadható-e ez a magyarázat?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C9445E5-112D-41A1-AFC2-13A0035A8DAA}"/>
              </a:ext>
            </a:extLst>
          </p:cNvPr>
          <p:cNvSpPr txBox="1"/>
          <p:nvPr/>
        </p:nvSpPr>
        <p:spPr>
          <a:xfrm>
            <a:off x="3771900" y="2387600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Egyértelműen igen.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3F1F7EE-3C4C-400F-BB44-B823548CD8BF}"/>
              </a:ext>
            </a:extLst>
          </p:cNvPr>
          <p:cNvSpPr txBox="1"/>
          <p:nvPr/>
        </p:nvSpPr>
        <p:spPr>
          <a:xfrm>
            <a:off x="495300" y="3098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De akkor a vonatvezető tévedett. Van-e az érvelésének </a:t>
            </a:r>
            <a:r>
              <a:rPr lang="hu-HU" b="1" i="1" dirty="0" err="1"/>
              <a:t>szembeszökően</a:t>
            </a:r>
            <a:r>
              <a:rPr lang="hu-HU" b="1" i="1" dirty="0"/>
              <a:t> </a:t>
            </a:r>
          </a:p>
          <a:p>
            <a:r>
              <a:rPr lang="hu-HU" b="1" dirty="0"/>
              <a:t>bizonytalan pontja?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2483018-6F79-4927-9555-E21B534AB799}"/>
              </a:ext>
            </a:extLst>
          </p:cNvPr>
          <p:cNvSpPr txBox="1"/>
          <p:nvPr/>
        </p:nvSpPr>
        <p:spPr>
          <a:xfrm>
            <a:off x="406400" y="3695700"/>
            <a:ext cx="1125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Igen, van. Nem gondolt rá, hogy a </a:t>
            </a:r>
            <a:r>
              <a:rPr lang="hu-HU" b="1" i="1" dirty="0"/>
              <a:t>vonat K’ nyugalmi rendszerében a kapuk nem egyidőben záródnak be</a:t>
            </a:r>
            <a:r>
              <a:rPr lang="hu-HU" b="1" dirty="0"/>
              <a:t>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A6100A6-3220-4D83-B911-CC5F859B6FCD}"/>
              </a:ext>
            </a:extLst>
          </p:cNvPr>
          <p:cNvSpPr txBox="1"/>
          <p:nvPr/>
        </p:nvSpPr>
        <p:spPr>
          <a:xfrm>
            <a:off x="406400" y="4442132"/>
            <a:ext cx="294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Melyik kapu záródik később?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845E55E8-DE69-4368-A7F1-A6F76230B3D4}"/>
              </a:ext>
            </a:extLst>
          </p:cNvPr>
          <p:cNvSpPr txBox="1"/>
          <p:nvPr/>
        </p:nvSpPr>
        <p:spPr>
          <a:xfrm>
            <a:off x="3505200" y="4442132"/>
            <a:ext cx="796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</a:t>
            </a:r>
            <a:r>
              <a:rPr lang="hu-HU" b="1" i="1" dirty="0"/>
              <a:t>K’</a:t>
            </a:r>
            <a:r>
              <a:rPr lang="hu-HU" b="1" dirty="0"/>
              <a:t>-ben a vonat áll, az alagút mozog jobbról balra. Mivel a mozgásirányba  eső esemény történik később, ezért a baloldali </a:t>
            </a:r>
            <a:r>
              <a:rPr lang="hu-HU" b="1" i="1" dirty="0"/>
              <a:t>A</a:t>
            </a:r>
            <a:r>
              <a:rPr lang="hu-HU" b="1" dirty="0"/>
              <a:t> kapu záródik később.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13B404F-5FC3-48F3-B738-587C66C2B1A6}"/>
              </a:ext>
            </a:extLst>
          </p:cNvPr>
          <p:cNvSpPr txBox="1"/>
          <p:nvPr/>
        </p:nvSpPr>
        <p:spPr>
          <a:xfrm>
            <a:off x="495300" y="5359400"/>
            <a:ext cx="1008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Amikor a már lezárt kapu az alagút </a:t>
            </a:r>
            <a:r>
              <a:rPr lang="hu-HU" b="1" i="1" dirty="0"/>
              <a:t>B</a:t>
            </a:r>
            <a:r>
              <a:rPr lang="hu-HU" b="1" dirty="0"/>
              <a:t> végén beleütközik a vonat </a:t>
            </a:r>
            <a:r>
              <a:rPr lang="hu-HU" b="1" i="1" dirty="0"/>
              <a:t>b</a:t>
            </a:r>
            <a:r>
              <a:rPr lang="hu-HU" b="1" dirty="0"/>
              <a:t> elejébe, a vonat végéből  milyen hosszú rész lóg még ki az alagútból?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41B66163-8A45-47A8-AF80-75D4CCE021CB}"/>
                  </a:ext>
                </a:extLst>
              </p:cNvPr>
              <p:cNvSpPr txBox="1"/>
              <p:nvPr/>
            </p:nvSpPr>
            <p:spPr>
              <a:xfrm>
                <a:off x="660400" y="5981700"/>
                <a:ext cx="995680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vonat hosszának és a megrövidült alagút hosszának a különbsége, azaz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dirty="0"/>
                  <a:t> </a:t>
                </a:r>
                <a:r>
                  <a:rPr lang="hu-HU" b="1" dirty="0"/>
                  <a:t>méter.</a:t>
                </a:r>
                <a:endParaRPr lang="hu-HU" dirty="0"/>
              </a:p>
            </p:txBody>
          </p:sp>
        </mc:Choice>
        <mc:Fallback xmlns="">
          <p:sp>
            <p:nvSpPr>
              <p:cNvPr id="13" name="Szövegdoboz 12">
                <a:extLst>
                  <a:ext uri="{FF2B5EF4-FFF2-40B4-BE49-F238E27FC236}">
                    <a16:creationId xmlns:a16="http://schemas.microsoft.com/office/drawing/2014/main" id="{41B66163-8A45-47A8-AF80-75D4CCE0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5981700"/>
                <a:ext cx="9956800" cy="427746"/>
              </a:xfrm>
              <a:prstGeom prst="rect">
                <a:avLst/>
              </a:prstGeom>
              <a:blipFill>
                <a:blip r:embed="rId4"/>
                <a:stretch>
                  <a:fillRect l="-490" b="-2285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Kép 13">
            <a:extLst>
              <a:ext uri="{FF2B5EF4-FFF2-40B4-BE49-F238E27FC236}">
                <a16:creationId xmlns:a16="http://schemas.microsoft.com/office/drawing/2014/main" id="{9F4C15CA-520A-46CB-8ADD-DC10FC8A58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030181"/>
            <a:ext cx="3225800" cy="152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0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7A471FC-5176-4D50-B33D-6320B4E4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47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A063273C-D951-4AED-B6C5-3CA5DBA957EA}"/>
                  </a:ext>
                </a:extLst>
              </p:cNvPr>
              <p:cNvSpPr txBox="1"/>
              <p:nvPr/>
            </p:nvSpPr>
            <p:spPr>
              <a:xfrm>
                <a:off x="304800" y="368300"/>
                <a:ext cx="11353800" cy="1258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Akkor mégis a vonatvezetőnek volt igaza! Amikor az alagút </a:t>
                </a:r>
                <a:r>
                  <a:rPr lang="hu-HU" b="1" i="1" dirty="0"/>
                  <a:t>B</a:t>
                </a:r>
                <a:r>
                  <a:rPr lang="hu-HU" b="1" dirty="0"/>
                  <a:t> végén a sorompó beleütközött a vonat </a:t>
                </a:r>
                <a:r>
                  <a:rPr lang="hu-HU" b="1" i="1" dirty="0"/>
                  <a:t>b</a:t>
                </a:r>
                <a:r>
                  <a:rPr lang="hu-HU" b="1" dirty="0"/>
                  <a:t> elejébe, azonnal elkezdte tolni magával a vonatot, amelyből tehát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dirty="0"/>
                  <a:t> </a:t>
                </a:r>
                <a:r>
                  <a:rPr lang="hu-HU" b="1" dirty="0"/>
                  <a:t>méter ezután folyamatosan kilóg az alagútból. </a:t>
                </a:r>
              </a:p>
              <a:p>
                <a:r>
                  <a:rPr lang="hu-HU" b="1" dirty="0"/>
                  <a:t> A banda ügynöke a jeladót csak akkor hozhatta volna működésbe, amikor a vonat </a:t>
                </a:r>
                <a:r>
                  <a:rPr lang="hu-HU" b="1" i="1" dirty="0"/>
                  <a:t>eltűnt </a:t>
                </a:r>
                <a:r>
                  <a:rPr lang="hu-HU" b="1" dirty="0"/>
                  <a:t>az alagútban. De ezek szerint ilyen időpont nem létezik. Korrekt ez az érvelés? 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A063273C-D951-4AED-B6C5-3CA5DBA95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68300"/>
                <a:ext cx="11353800" cy="1258743"/>
              </a:xfrm>
              <a:prstGeom prst="rect">
                <a:avLst/>
              </a:prstGeom>
              <a:blipFill>
                <a:blip r:embed="rId2"/>
                <a:stretch>
                  <a:fillRect l="-429" t="-2415" r="-751" b="-676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484F80A-1188-425F-B23F-402C9451DF27}"/>
                  </a:ext>
                </a:extLst>
              </p:cNvPr>
              <p:cNvSpPr txBox="1"/>
              <p:nvPr/>
            </p:nvSpPr>
            <p:spPr>
              <a:xfrm>
                <a:off x="304800" y="1627043"/>
                <a:ext cx="109347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Nem biztos, hogy korrekt, mert annak hatása, hogy a vonat eleje beleütközött a </a:t>
                </a:r>
                <a:r>
                  <a:rPr lang="hu-HU" b="1" i="1" dirty="0"/>
                  <a:t>B</a:t>
                </a:r>
                <a:r>
                  <a:rPr lang="hu-HU" b="1" dirty="0"/>
                  <a:t> kapuba, még a newtoni fizika szerint is véges idő alatt jut el a vonat végére. Emberi léptékben ez az idő </a:t>
                </a:r>
                <a:r>
                  <a:rPr lang="hu-HU" b="1" dirty="0" err="1"/>
                  <a:t>észrevehetetlenül</a:t>
                </a:r>
                <a:r>
                  <a:rPr lang="hu-HU" b="1" dirty="0"/>
                  <a:t> kicsi, de a relativitáselmélet szerint  biztosan nagyobb, mint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b="1" dirty="0"/>
                  <a:t>. Csak ezután kezd el az egész vonat balra mozogni az alagúttal együtt. És ez a késés elég lehet ahhoz, hogy a balra mozgó alagút elnyelje a vonat még nyugvó </a:t>
                </a:r>
                <a:r>
                  <a:rPr lang="hu-HU" b="1" i="1" dirty="0"/>
                  <a:t>a</a:t>
                </a:r>
                <a:r>
                  <a:rPr lang="hu-HU" b="1" dirty="0"/>
                  <a:t> végpontját is. Tényleg elég hozzá?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2484F80A-1188-425F-B23F-402C9451D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27043"/>
                <a:ext cx="10934700" cy="1477328"/>
              </a:xfrm>
              <a:prstGeom prst="rect">
                <a:avLst/>
              </a:prstGeom>
              <a:blipFill>
                <a:blip r:embed="rId3"/>
                <a:stretch>
                  <a:fillRect l="-446" t="-2479" b="-57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1608B639-6967-455C-AE94-E49B32CEFABD}"/>
                  </a:ext>
                </a:extLst>
              </p:cNvPr>
              <p:cNvSpPr txBox="1"/>
              <p:nvPr/>
            </p:nvSpPr>
            <p:spPr>
              <a:xfrm>
                <a:off x="304800" y="3097766"/>
                <a:ext cx="10934700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Elég, mert az alagút </a:t>
                </a:r>
                <a:r>
                  <a:rPr lang="hu-HU" b="1" i="1" dirty="0"/>
                  <a:t>A</a:t>
                </a:r>
                <a:r>
                  <a:rPr lang="hu-HU" b="1" dirty="0"/>
                  <a:t> kezdőpontjának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hu-HU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hu-HU" b="1" i="1" dirty="0"/>
                  <a:t> </a:t>
                </a:r>
                <a:r>
                  <a:rPr lang="hu-HU" b="1" dirty="0"/>
                  <a:t>időre van szüksége ahhoz, hogy elérje a  vonat  </a:t>
                </a:r>
                <a:r>
                  <a:rPr lang="hu-HU" b="1" i="1" dirty="0"/>
                  <a:t>a</a:t>
                </a:r>
                <a:r>
                  <a:rPr lang="hu-HU" b="1" dirty="0"/>
                  <a:t> végpontját (vagyis hogy elnyelje a vonatot), és ez az idő rövidebb, mint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b="1" dirty="0"/>
                  <a:t>.</a:t>
                </a: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1608B639-6967-455C-AE94-E49B32CEF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97766"/>
                <a:ext cx="10934700" cy="783869"/>
              </a:xfrm>
              <a:prstGeom prst="rect">
                <a:avLst/>
              </a:prstGeom>
              <a:blipFill>
                <a:blip r:embed="rId4"/>
                <a:stretch>
                  <a:fillRect l="-446" r="-111" b="-116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>
            <a:extLst>
              <a:ext uri="{FF2B5EF4-FFF2-40B4-BE49-F238E27FC236}">
                <a16:creationId xmlns:a16="http://schemas.microsoft.com/office/drawing/2014/main" id="{6F897B81-2EA1-4A2B-AAF8-C754F7FC3873}"/>
              </a:ext>
            </a:extLst>
          </p:cNvPr>
          <p:cNvSpPr txBox="1"/>
          <p:nvPr/>
        </p:nvSpPr>
        <p:spPr>
          <a:xfrm>
            <a:off x="304800" y="3978373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Igazoljuk ezt az állítást!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552B4D1B-3C64-4BC3-B6C0-DCA309D078C8}"/>
                  </a:ext>
                </a:extLst>
              </p:cNvPr>
              <p:cNvSpPr txBox="1"/>
              <p:nvPr/>
            </p:nvSpPr>
            <p:spPr>
              <a:xfrm>
                <a:off x="3492500" y="3809116"/>
                <a:ext cx="4140200" cy="2775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hu-HU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𝑽</m:t>
                    </m:r>
                    <m:limUpp>
                      <m:limUpp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</m:e>
                        </m:groupChr>
                      </m:e>
                      <m:lim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lim>
                    </m:limUpp>
                  </m:oMath>
                </a14:m>
                <a:r>
                  <a:rPr lang="hu-HU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b="1" dirty="0"/>
                  <a:t> </a:t>
                </a:r>
              </a:p>
              <a:p>
                <a:endParaRPr lang="hu-HU" b="1" dirty="0"/>
              </a:p>
              <a:p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limUpp>
                      <m:limUpp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</m:e>
                        </m:groupChr>
                      </m:e>
                      <m:lim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m:rPr>
                        <m:nor/>
                      </m:rPr>
                      <a:rPr lang="hu-HU" b="1" dirty="0"/>
                      <m:t> 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hu-HU" b="1" dirty="0"/>
                  <a:t> </a:t>
                </a:r>
              </a:p>
              <a:p>
                <a:endParaRPr lang="hu-HU" b="1" dirty="0"/>
              </a:p>
              <a:p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𝒄</m:t>
                    </m:r>
                    <m:limUpp>
                      <m:limUpp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</m:e>
                        </m:groupChr>
                      </m:e>
                      <m:lim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lim>
                    </m:limUpp>
                  </m:oMath>
                </a14:m>
                <a:r>
                  <a:rPr lang="hu-HU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hu-HU" b="1" dirty="0"/>
              </a:p>
              <a:p>
                <a:endParaRPr lang="hu-HU" b="1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rad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rad>
                  </m:oMath>
                </a14:m>
                <a:r>
                  <a:rPr lang="hu-HU" b="1" dirty="0"/>
                  <a:t>   ami nyilván igaz.</a:t>
                </a:r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552B4D1B-3C64-4BC3-B6C0-DCA309D07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00" y="3809116"/>
                <a:ext cx="4140200" cy="2775568"/>
              </a:xfrm>
              <a:prstGeom prst="rect">
                <a:avLst/>
              </a:prstGeom>
              <a:blipFill>
                <a:blip r:embed="rId5"/>
                <a:stretch>
                  <a:fillRect r="-442" b="-219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Kép 8">
            <a:extLst>
              <a:ext uri="{FF2B5EF4-FFF2-40B4-BE49-F238E27FC236}">
                <a16:creationId xmlns:a16="http://schemas.microsoft.com/office/drawing/2014/main" id="{8361503D-3E36-4451-89F1-7B87CEC2B8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04" y="4226366"/>
            <a:ext cx="4289593" cy="20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13EBCD6-6A71-45D2-8A35-55F7E0C9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48</a:t>
            </a:fld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A994106-43FD-4093-AB42-688ABA88652B}"/>
              </a:ext>
            </a:extLst>
          </p:cNvPr>
          <p:cNvSpPr txBox="1"/>
          <p:nvPr/>
        </p:nvSpPr>
        <p:spPr>
          <a:xfrm>
            <a:off x="393700" y="368300"/>
            <a:ext cx="1031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De nem csukódik-e rá közben a vonat végére az </a:t>
            </a:r>
            <a:r>
              <a:rPr lang="hu-HU" b="1" i="1" dirty="0"/>
              <a:t>A</a:t>
            </a:r>
            <a:r>
              <a:rPr lang="hu-HU" b="1" dirty="0"/>
              <a:t> kapu? Mi a feltétele annak, hogy ez ne következzen be?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098F62C-F32B-4377-A97C-9CADEF8B6B3F}"/>
                  </a:ext>
                </a:extLst>
              </p:cNvPr>
              <p:cNvSpPr txBox="1"/>
              <p:nvPr/>
            </p:nvSpPr>
            <p:spPr>
              <a:xfrm>
                <a:off x="469900" y="2459961"/>
                <a:ext cx="1148080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Az, hogy a kapuk záródása közötti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b="1" dirty="0"/>
                  <a:t> idő legyen nagyobb, mint az előző dián már diszkutált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hu-HU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hu-HU" b="1" i="1" dirty="0"/>
                  <a:t>.</a:t>
                </a:r>
                <a:endParaRPr lang="hu-HU" b="1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0098F62C-F32B-4377-A97C-9CADEF8B6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0" y="2459961"/>
                <a:ext cx="11480800" cy="506870"/>
              </a:xfrm>
              <a:prstGeom prst="rect">
                <a:avLst/>
              </a:prstGeom>
              <a:blipFill>
                <a:blip r:embed="rId3"/>
                <a:stretch>
                  <a:fillRect l="-425" b="-602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F4123535-978C-42B2-8F9D-972B3C1FCF42}"/>
              </a:ext>
            </a:extLst>
          </p:cNvPr>
          <p:cNvSpPr txBox="1"/>
          <p:nvPr/>
        </p:nvSpPr>
        <p:spPr>
          <a:xfrm>
            <a:off x="508000" y="3228596"/>
            <a:ext cx="963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Hogyan lehet ellenőrizni, hogy ez a feltétel teljesül-e?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7F222524-FA04-4623-9956-85CD4FC1FFE1}"/>
                  </a:ext>
                </a:extLst>
              </p:cNvPr>
              <p:cNvSpPr txBox="1"/>
              <p:nvPr/>
            </p:nvSpPr>
            <p:spPr>
              <a:xfrm>
                <a:off x="508000" y="3597928"/>
                <a:ext cx="11023600" cy="312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Az előző feladatból tudjuk, </a:t>
                </a:r>
                <a:r>
                  <a:rPr lang="hu-HU" sz="2000" b="1" dirty="0"/>
                  <a:t>hogy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sz="2000" b="1" dirty="0"/>
                  <a:t> </a:t>
                </a:r>
                <a:r>
                  <a:rPr lang="hu-HU" b="1" dirty="0"/>
                  <a:t>, ezért a kérdés </a:t>
                </a:r>
              </a:p>
              <a:p>
                <a:r>
                  <a:rPr lang="hu-HU" b="1" dirty="0"/>
                  <a:t>a következő: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hu-HU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hu-HU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hu-HU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limUpp>
                      <m:limUppPr>
                        <m:ctrlPr>
                          <a:rPr lang="hu-HU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hu-HU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hu-HU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</m:e>
                        </m:groupChr>
                      </m:e>
                      <m:lim>
                        <m:r>
                          <a:rPr lang="hu-HU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lim>
                    </m:limUpp>
                  </m:oMath>
                </a14:m>
                <a:r>
                  <a:rPr lang="hu-HU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hu-HU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hu-HU" b="1" dirty="0"/>
              </a:p>
              <a:p>
                <a:endParaRPr lang="hu-HU" b="1" i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limUpp>
                      <m:limUpp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/>
                              </m:r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</m:e>
                        </m:groupChr>
                      </m:e>
                      <m:li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sz="2000" b="1" dirty="0"/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hu-HU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0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hu-HU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 dirty="0" smtClean="0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 dirty="0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 dirty="0" smtClean="0">
                                    <a:latin typeface="Cambria Math" panose="02040503050406030204" pitchFamily="18" charset="0"/>
                                  </a:rPr>
                                  <m:t>"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b="1" dirty="0"/>
                  <a:t>  és ez teljesül, mert a jobboldal nevezője nagyobb, mint a baloldalé.</a:t>
                </a:r>
              </a:p>
              <a:p>
                <a:endParaRPr lang="hu-HU" b="1" dirty="0"/>
              </a:p>
              <a:p>
                <a:r>
                  <a:rPr lang="hu-HU" b="1" dirty="0"/>
                  <a:t>A vonat tehát foglyul esik az alagútban a </a:t>
                </a:r>
                <a:r>
                  <a:rPr lang="hu-HU" b="1" i="1" dirty="0"/>
                  <a:t>K’</a:t>
                </a:r>
                <a:r>
                  <a:rPr lang="hu-HU" b="1" dirty="0"/>
                  <a:t>-</a:t>
                </a:r>
                <a:r>
                  <a:rPr lang="hu-HU" b="1" dirty="0" err="1"/>
                  <a:t>beli</a:t>
                </a:r>
                <a:r>
                  <a:rPr lang="hu-HU" b="1" dirty="0"/>
                  <a:t> nézőpontból is.</a:t>
                </a: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7F222524-FA04-4623-9956-85CD4FC1F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3597928"/>
                <a:ext cx="11023600" cy="3123547"/>
              </a:xfrm>
              <a:prstGeom prst="rect">
                <a:avLst/>
              </a:prstGeom>
              <a:blipFill>
                <a:blip r:embed="rId4"/>
                <a:stretch>
                  <a:fillRect l="-442" b="-214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1C4F741-955A-4AA9-B391-0098684CEF26}"/>
                  </a:ext>
                </a:extLst>
              </p:cNvPr>
              <p:cNvSpPr txBox="1"/>
              <p:nvPr/>
            </p:nvSpPr>
            <p:spPr>
              <a:xfrm>
                <a:off x="508000" y="927100"/>
                <a:ext cx="101092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Legyen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hu-HU" b="1" dirty="0"/>
                  <a:t> és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hu-HU" b="1" dirty="0"/>
                  <a:t> az a két esemény, amikor a vonat és az alagút megfelelő </a:t>
                </a:r>
                <a:r>
                  <a:rPr lang="hu-HU" b="1" dirty="0" err="1"/>
                  <a:t>végei</a:t>
                </a:r>
                <a:r>
                  <a:rPr lang="hu-HU" b="1" dirty="0"/>
                  <a:t> találkoznak egymással:</a:t>
                </a:r>
              </a:p>
              <a:p>
                <a:r>
                  <a:rPr lang="hu-HU" b="1" dirty="0"/>
                  <a:t>a vonat </a:t>
                </a:r>
                <a:r>
                  <a:rPr lang="hu-HU" b="1" i="1" dirty="0"/>
                  <a:t>a </a:t>
                </a:r>
                <a:r>
                  <a:rPr lang="hu-HU" b="1" dirty="0"/>
                  <a:t>ill. </a:t>
                </a:r>
                <a:r>
                  <a:rPr lang="hu-HU" b="1" i="1" dirty="0"/>
                  <a:t>b</a:t>
                </a:r>
                <a:r>
                  <a:rPr lang="hu-HU" b="1" dirty="0"/>
                  <a:t> vége az alagút </a:t>
                </a:r>
                <a:r>
                  <a:rPr lang="hu-HU" b="1" i="1" dirty="0"/>
                  <a:t>A</a:t>
                </a:r>
                <a:r>
                  <a:rPr lang="hu-HU" b="1" dirty="0"/>
                  <a:t> ill. </a:t>
                </a:r>
                <a:r>
                  <a:rPr lang="hu-HU" b="1" i="1" dirty="0"/>
                  <a:t>B </a:t>
                </a:r>
                <a:r>
                  <a:rPr lang="hu-HU" b="1" dirty="0"/>
                  <a:t>végével. A jeladót a bandatag a két eseményt között bármikor működésbe hozhatja. Tegyük fel először, hogy közvetlenül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hu-HU" b="1" dirty="0"/>
                  <a:t> (vagyis a vonat újra megjelenése) előtt hozza működésbe. Mi a feltétele annak, hogy az alagút a vonat </a:t>
                </a:r>
                <a:r>
                  <a:rPr lang="hu-HU" b="1" i="1" dirty="0"/>
                  <a:t>a</a:t>
                </a:r>
                <a:r>
                  <a:rPr lang="hu-HU" b="1" dirty="0"/>
                  <a:t> végét is elnyelje még az </a:t>
                </a:r>
                <a:r>
                  <a:rPr lang="hu-HU" b="1" i="1" dirty="0"/>
                  <a:t>A</a:t>
                </a:r>
                <a:r>
                  <a:rPr lang="hu-HU" b="1" dirty="0"/>
                  <a:t> kapu záródása előtt?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F1C4F741-955A-4AA9-B391-0098684CE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927100"/>
                <a:ext cx="10109200" cy="1477328"/>
              </a:xfrm>
              <a:prstGeom prst="rect">
                <a:avLst/>
              </a:prstGeom>
              <a:blipFill>
                <a:blip r:embed="rId5"/>
                <a:stretch>
                  <a:fillRect l="-482" t="-2066" b="-578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Kép 7">
            <a:extLst>
              <a:ext uri="{FF2B5EF4-FFF2-40B4-BE49-F238E27FC236}">
                <a16:creationId xmlns:a16="http://schemas.microsoft.com/office/drawing/2014/main" id="{9943E3F4-D260-4BA2-99E7-31C2E5E58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009" y="3429000"/>
            <a:ext cx="4387191" cy="20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FFF6606-3247-42F5-8A2E-91FF2EE2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49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5623CDE6-9594-499A-A8DE-FBC7A557C671}"/>
                  </a:ext>
                </a:extLst>
              </p:cNvPr>
              <p:cNvSpPr txBox="1"/>
              <p:nvPr/>
            </p:nvSpPr>
            <p:spPr>
              <a:xfrm>
                <a:off x="419100" y="431800"/>
                <a:ext cx="1049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Most nézzük azt az esetet, amikor a jeladó rögtön a vonat eltűnése után (vagyis az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hu-HU" b="1" dirty="0"/>
                  <a:t>-</a:t>
                </a:r>
                <a:r>
                  <a:rPr lang="hu-HU" b="1" dirty="0" err="1"/>
                  <a:t>val</a:t>
                </a:r>
                <a:r>
                  <a:rPr lang="hu-HU" b="1" dirty="0"/>
                  <a:t> praktikusan egyszerre) lép működésbe. Mi történik ekkor a vonat nyugalmi rendszeréből nézve?</a:t>
                </a: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5623CDE6-9594-499A-A8DE-FBC7A557C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31800"/>
                <a:ext cx="10490200" cy="646331"/>
              </a:xfrm>
              <a:prstGeom prst="rect">
                <a:avLst/>
              </a:prstGeom>
              <a:blipFill>
                <a:blip r:embed="rId2"/>
                <a:stretch>
                  <a:fillRect l="-523" t="-5660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7A309D98-CFFE-4C23-A6F4-E6A9474FED3F}"/>
                  </a:ext>
                </a:extLst>
              </p:cNvPr>
              <p:cNvSpPr txBox="1"/>
              <p:nvPr/>
            </p:nvSpPr>
            <p:spPr>
              <a:xfrm>
                <a:off x="419100" y="2857500"/>
                <a:ext cx="9702800" cy="3397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Amint az alagút </a:t>
                </a:r>
                <a:r>
                  <a:rPr lang="hu-HU" b="1" i="1" dirty="0"/>
                  <a:t>A</a:t>
                </a:r>
                <a:r>
                  <a:rPr lang="hu-HU" b="1" dirty="0"/>
                  <a:t> eleje áthaladt a vonat </a:t>
                </a:r>
                <a:r>
                  <a:rPr lang="hu-HU" b="1" i="1" dirty="0"/>
                  <a:t>a</a:t>
                </a:r>
                <a:r>
                  <a:rPr lang="hu-HU" b="1" dirty="0"/>
                  <a:t> végpontján, lezár a sorompója. Ha az alagút </a:t>
                </a:r>
                <a:r>
                  <a:rPr lang="hu-HU" b="1" i="1" dirty="0"/>
                  <a:t>B</a:t>
                </a:r>
                <a:r>
                  <a:rPr lang="hu-HU" b="1" dirty="0"/>
                  <a:t> végén nem lenne sorompó, az alagút Lorentz-kontrakciója miatt a vonatból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b="1" dirty="0"/>
                  <a:t> méter kilógna az alagútból. De ez nem lehet, mert a </a:t>
                </a:r>
                <a:r>
                  <a:rPr lang="hu-HU" b="1" i="1" dirty="0"/>
                  <a:t>B</a:t>
                </a:r>
                <a:r>
                  <a:rPr lang="hu-HU" b="1" dirty="0"/>
                  <a:t>-sorompó már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b="1" dirty="0"/>
                  <a:t> másodperccel </a:t>
                </a:r>
                <a:r>
                  <a:rPr lang="hu-HU" b="1" i="1" dirty="0"/>
                  <a:t>korábban</a:t>
                </a:r>
                <a:r>
                  <a:rPr lang="hu-HU" b="1" dirty="0"/>
                  <a:t> lezárt, és az előző dia </a:t>
                </a:r>
              </a:p>
              <a:p>
                <a:endParaRPr lang="hu-HU" b="1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hu-HU" sz="2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hu-HU" sz="20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hu-HU" sz="2000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hu-HU" sz="2000" b="1" dirty="0"/>
              </a:p>
              <a:p>
                <a:endParaRPr lang="hu-HU" b="1" dirty="0"/>
              </a:p>
              <a:p>
                <a:r>
                  <a:rPr lang="hu-HU" b="1" dirty="0"/>
                  <a:t>képlete következtében ekkor a vonat </a:t>
                </a:r>
                <a:r>
                  <a:rPr lang="hu-HU" b="1" i="1" dirty="0"/>
                  <a:t>b</a:t>
                </a:r>
                <a:r>
                  <a:rPr lang="hu-HU" b="1" dirty="0"/>
                  <a:t> eleje ekkor még az alagúton belül volt. Tehát a vonat megint bent ragad az alagútban, és nyilván ez történik akkor is, amikor a jeladó valamikor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hu-HU" b="1" dirty="0"/>
                  <a:t> és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hu-HU" b="1" dirty="0"/>
                  <a:t> között lép működésbe.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7A309D98-CFFE-4C23-A6F4-E6A9474FE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857500"/>
                <a:ext cx="9702800" cy="3397148"/>
              </a:xfrm>
              <a:prstGeom prst="rect">
                <a:avLst/>
              </a:prstGeom>
              <a:blipFill>
                <a:blip r:embed="rId3"/>
                <a:stretch>
                  <a:fillRect l="-566" t="-1077" r="-754" b="-19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>
            <a:extLst>
              <a:ext uri="{FF2B5EF4-FFF2-40B4-BE49-F238E27FC236}">
                <a16:creationId xmlns:a16="http://schemas.microsoft.com/office/drawing/2014/main" id="{40BF8919-14AF-44A6-9062-718188F06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88" y="1114210"/>
            <a:ext cx="3363912" cy="15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8AC50F00-5731-4E31-9E6D-322EA884136D}"/>
              </a:ext>
            </a:extLst>
          </p:cNvPr>
          <p:cNvCxnSpPr>
            <a:cxnSpLocks/>
          </p:cNvCxnSpPr>
          <p:nvPr/>
        </p:nvCxnSpPr>
        <p:spPr>
          <a:xfrm>
            <a:off x="5294316" y="3823551"/>
            <a:ext cx="2914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C0C29335-865F-42DE-A800-CA3837BB1024}"/>
              </a:ext>
            </a:extLst>
          </p:cNvPr>
          <p:cNvCxnSpPr>
            <a:cxnSpLocks/>
          </p:cNvCxnSpPr>
          <p:nvPr/>
        </p:nvCxnSpPr>
        <p:spPr>
          <a:xfrm flipH="1">
            <a:off x="2544766" y="3823551"/>
            <a:ext cx="2514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Nyíl: jobbra mutató 52">
            <a:extLst>
              <a:ext uri="{FF2B5EF4-FFF2-40B4-BE49-F238E27FC236}">
                <a16:creationId xmlns:a16="http://schemas.microsoft.com/office/drawing/2014/main" id="{3D180371-CE84-411E-8287-C9BFB9C2E39B}"/>
              </a:ext>
            </a:extLst>
          </p:cNvPr>
          <p:cNvSpPr/>
          <p:nvPr/>
        </p:nvSpPr>
        <p:spPr>
          <a:xfrm>
            <a:off x="3385939" y="529433"/>
            <a:ext cx="8763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Szövegdoboz 53">
            <a:extLst>
              <a:ext uri="{FF2B5EF4-FFF2-40B4-BE49-F238E27FC236}">
                <a16:creationId xmlns:a16="http://schemas.microsoft.com/office/drawing/2014/main" id="{D52E0A03-9A00-4EE9-A70F-E02FDEEE13B8}"/>
              </a:ext>
            </a:extLst>
          </p:cNvPr>
          <p:cNvSpPr txBox="1"/>
          <p:nvPr/>
        </p:nvSpPr>
        <p:spPr>
          <a:xfrm>
            <a:off x="3538541" y="1344130"/>
            <a:ext cx="368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1. lépés: Szinkronizálás egy helyen</a:t>
            </a:r>
          </a:p>
        </p:txBody>
      </p:sp>
      <p:sp>
        <p:nvSpPr>
          <p:cNvPr id="56" name="Szövegdoboz 55">
            <a:extLst>
              <a:ext uri="{FF2B5EF4-FFF2-40B4-BE49-F238E27FC236}">
                <a16:creationId xmlns:a16="http://schemas.microsoft.com/office/drawing/2014/main" id="{5044C876-651E-41F7-80BD-21C86F02665B}"/>
              </a:ext>
            </a:extLst>
          </p:cNvPr>
          <p:cNvSpPr txBox="1"/>
          <p:nvPr/>
        </p:nvSpPr>
        <p:spPr>
          <a:xfrm>
            <a:off x="2717502" y="3244334"/>
            <a:ext cx="519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2. lépés: Szimmetrikus széthelyezés </a:t>
            </a:r>
            <a:r>
              <a:rPr lang="hu-HU" b="1" i="1" dirty="0"/>
              <a:t>l</a:t>
            </a:r>
            <a:r>
              <a:rPr lang="hu-HU" b="1" dirty="0"/>
              <a:t> távolságra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B48D2FBD-5894-4EFD-B196-336347C2A4E4}"/>
                  </a:ext>
                </a:extLst>
              </p:cNvPr>
              <p:cNvSpPr txBox="1"/>
              <p:nvPr/>
            </p:nvSpPr>
            <p:spPr>
              <a:xfrm>
                <a:off x="2358082" y="4278507"/>
                <a:ext cx="58475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/>
                  <a:t>3. lépés: Fényjelek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 repülési idejének meghatározása</a:t>
                </a:r>
              </a:p>
            </p:txBody>
          </p:sp>
        </mc:Choice>
        <mc:Fallback xmlns="">
          <p:sp>
            <p:nvSpPr>
              <p:cNvPr id="57" name="Szövegdoboz 56">
                <a:extLst>
                  <a:ext uri="{FF2B5EF4-FFF2-40B4-BE49-F238E27FC236}">
                    <a16:creationId xmlns:a16="http://schemas.microsoft.com/office/drawing/2014/main" id="{B48D2FBD-5894-4EFD-B196-336347C2A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082" y="4278507"/>
                <a:ext cx="5847575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Szövegdoboz 57">
            <a:extLst>
              <a:ext uri="{FF2B5EF4-FFF2-40B4-BE49-F238E27FC236}">
                <a16:creationId xmlns:a16="http://schemas.microsoft.com/office/drawing/2014/main" id="{9F1C0CD1-CECF-47CC-865B-031762889BEE}"/>
              </a:ext>
            </a:extLst>
          </p:cNvPr>
          <p:cNvSpPr txBox="1"/>
          <p:nvPr/>
        </p:nvSpPr>
        <p:spPr>
          <a:xfrm>
            <a:off x="896941" y="357366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P</a:t>
            </a:r>
          </a:p>
        </p:txBody>
      </p:sp>
      <p:sp>
        <p:nvSpPr>
          <p:cNvPr id="59" name="Szövegdoboz 58">
            <a:extLst>
              <a:ext uri="{FF2B5EF4-FFF2-40B4-BE49-F238E27FC236}">
                <a16:creationId xmlns:a16="http://schemas.microsoft.com/office/drawing/2014/main" id="{B9396DF4-4954-4932-9319-6B723D24A879}"/>
              </a:ext>
            </a:extLst>
          </p:cNvPr>
          <p:cNvSpPr txBox="1"/>
          <p:nvPr/>
        </p:nvSpPr>
        <p:spPr>
          <a:xfrm>
            <a:off x="9313866" y="351240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Q</a:t>
            </a:r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41B7F8A6-D87F-41FD-BA2A-8BB9C55374E4}"/>
              </a:ext>
            </a:extLst>
          </p:cNvPr>
          <p:cNvSpPr txBox="1"/>
          <p:nvPr/>
        </p:nvSpPr>
        <p:spPr>
          <a:xfrm>
            <a:off x="853563" y="490306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P</a:t>
            </a: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90FEA180-B12E-441F-B49E-2D2D894C7CA6}"/>
              </a:ext>
            </a:extLst>
          </p:cNvPr>
          <p:cNvSpPr txBox="1"/>
          <p:nvPr/>
        </p:nvSpPr>
        <p:spPr>
          <a:xfrm>
            <a:off x="9511997" y="4734604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Q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6E3493CA-5998-400E-928B-2D29007CC000}"/>
              </a:ext>
            </a:extLst>
          </p:cNvPr>
          <p:cNvCxnSpPr/>
          <p:nvPr/>
        </p:nvCxnSpPr>
        <p:spPr>
          <a:xfrm>
            <a:off x="3451225" y="4826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Csoportba foglalás 29">
            <a:extLst>
              <a:ext uri="{FF2B5EF4-FFF2-40B4-BE49-F238E27FC236}">
                <a16:creationId xmlns:a16="http://schemas.microsoft.com/office/drawing/2014/main" id="{D933BAE9-37EE-4FBA-A63D-71774E357876}"/>
              </a:ext>
            </a:extLst>
          </p:cNvPr>
          <p:cNvGrpSpPr/>
          <p:nvPr/>
        </p:nvGrpSpPr>
        <p:grpSpPr>
          <a:xfrm>
            <a:off x="3330377" y="4840584"/>
            <a:ext cx="255587" cy="622300"/>
            <a:chOff x="3340100" y="5118100"/>
            <a:chExt cx="255587" cy="622300"/>
          </a:xfrm>
        </p:grpSpPr>
        <p:cxnSp>
          <p:nvCxnSpPr>
            <p:cNvPr id="18" name="Egyenes összekötő 17">
              <a:extLst>
                <a:ext uri="{FF2B5EF4-FFF2-40B4-BE49-F238E27FC236}">
                  <a16:creationId xmlns:a16="http://schemas.microsoft.com/office/drawing/2014/main" id="{E9E58F8E-3C9A-43EE-8E8F-1D1FDB7D3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0100" y="5127032"/>
              <a:ext cx="111125" cy="6133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>
              <a:extLst>
                <a:ext uri="{FF2B5EF4-FFF2-40B4-BE49-F238E27FC236}">
                  <a16:creationId xmlns:a16="http://schemas.microsoft.com/office/drawing/2014/main" id="{551F8AAC-FB44-4863-A354-85CB5873347C}"/>
                </a:ext>
              </a:extLst>
            </p:cNvPr>
            <p:cNvCxnSpPr/>
            <p:nvPr/>
          </p:nvCxnSpPr>
          <p:spPr>
            <a:xfrm>
              <a:off x="3451225" y="5118100"/>
              <a:ext cx="144462" cy="6223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8E244FC1-B03F-4229-8D3C-17BD67601A3F}"/>
              </a:ext>
            </a:extLst>
          </p:cNvPr>
          <p:cNvGrpSpPr/>
          <p:nvPr/>
        </p:nvGrpSpPr>
        <p:grpSpPr>
          <a:xfrm>
            <a:off x="4594225" y="4887267"/>
            <a:ext cx="255587" cy="622300"/>
            <a:chOff x="3340100" y="5118100"/>
            <a:chExt cx="255587" cy="622300"/>
          </a:xfrm>
        </p:grpSpPr>
        <p:cxnSp>
          <p:nvCxnSpPr>
            <p:cNvPr id="46" name="Egyenes összekötő 45">
              <a:extLst>
                <a:ext uri="{FF2B5EF4-FFF2-40B4-BE49-F238E27FC236}">
                  <a16:creationId xmlns:a16="http://schemas.microsoft.com/office/drawing/2014/main" id="{C302E643-43A0-4CAF-92C0-A7E7DDEEC3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0100" y="5127032"/>
              <a:ext cx="111125" cy="6133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>
              <a:extLst>
                <a:ext uri="{FF2B5EF4-FFF2-40B4-BE49-F238E27FC236}">
                  <a16:creationId xmlns:a16="http://schemas.microsoft.com/office/drawing/2014/main" id="{997BC627-BADC-4A06-A276-BD987625DFD8}"/>
                </a:ext>
              </a:extLst>
            </p:cNvPr>
            <p:cNvCxnSpPr/>
            <p:nvPr/>
          </p:nvCxnSpPr>
          <p:spPr>
            <a:xfrm>
              <a:off x="3451225" y="5118100"/>
              <a:ext cx="144462" cy="6223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Csoportba foglalás 54">
            <a:extLst>
              <a:ext uri="{FF2B5EF4-FFF2-40B4-BE49-F238E27FC236}">
                <a16:creationId xmlns:a16="http://schemas.microsoft.com/office/drawing/2014/main" id="{E3AE79A8-F000-43B6-A9CA-20CFAB9A74DA}"/>
              </a:ext>
            </a:extLst>
          </p:cNvPr>
          <p:cNvGrpSpPr/>
          <p:nvPr/>
        </p:nvGrpSpPr>
        <p:grpSpPr>
          <a:xfrm>
            <a:off x="6513215" y="4836467"/>
            <a:ext cx="255587" cy="622300"/>
            <a:chOff x="3340100" y="5118100"/>
            <a:chExt cx="255587" cy="622300"/>
          </a:xfrm>
        </p:grpSpPr>
        <p:cxnSp>
          <p:nvCxnSpPr>
            <p:cNvPr id="62" name="Egyenes összekötő 61">
              <a:extLst>
                <a:ext uri="{FF2B5EF4-FFF2-40B4-BE49-F238E27FC236}">
                  <a16:creationId xmlns:a16="http://schemas.microsoft.com/office/drawing/2014/main" id="{7B24E97B-94F5-490A-B712-E50B910804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0100" y="5127032"/>
              <a:ext cx="111125" cy="6133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62">
              <a:extLst>
                <a:ext uri="{FF2B5EF4-FFF2-40B4-BE49-F238E27FC236}">
                  <a16:creationId xmlns:a16="http://schemas.microsoft.com/office/drawing/2014/main" id="{12AC7AF1-8191-4E73-B5E2-2697A60BD6CF}"/>
                </a:ext>
              </a:extLst>
            </p:cNvPr>
            <p:cNvCxnSpPr/>
            <p:nvPr/>
          </p:nvCxnSpPr>
          <p:spPr>
            <a:xfrm>
              <a:off x="3451225" y="5118100"/>
              <a:ext cx="144462" cy="6223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Csoportba foglalás 63">
            <a:extLst>
              <a:ext uri="{FF2B5EF4-FFF2-40B4-BE49-F238E27FC236}">
                <a16:creationId xmlns:a16="http://schemas.microsoft.com/office/drawing/2014/main" id="{A13DE29F-B912-4263-9851-5E241DFC9777}"/>
              </a:ext>
            </a:extLst>
          </p:cNvPr>
          <p:cNvGrpSpPr/>
          <p:nvPr/>
        </p:nvGrpSpPr>
        <p:grpSpPr>
          <a:xfrm>
            <a:off x="7537352" y="4845399"/>
            <a:ext cx="255587" cy="622300"/>
            <a:chOff x="3340100" y="5118100"/>
            <a:chExt cx="255587" cy="622300"/>
          </a:xfrm>
        </p:grpSpPr>
        <p:cxnSp>
          <p:nvCxnSpPr>
            <p:cNvPr id="65" name="Egyenes összekötő 64">
              <a:extLst>
                <a:ext uri="{FF2B5EF4-FFF2-40B4-BE49-F238E27FC236}">
                  <a16:creationId xmlns:a16="http://schemas.microsoft.com/office/drawing/2014/main" id="{CBEBB727-E775-43EA-9976-A952EF494C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0100" y="5127032"/>
              <a:ext cx="111125" cy="61336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gyenes összekötő 65">
              <a:extLst>
                <a:ext uri="{FF2B5EF4-FFF2-40B4-BE49-F238E27FC236}">
                  <a16:creationId xmlns:a16="http://schemas.microsoft.com/office/drawing/2014/main" id="{18C6E4D4-E206-4971-8AC6-0F2A63863AF9}"/>
                </a:ext>
              </a:extLst>
            </p:cNvPr>
            <p:cNvCxnSpPr/>
            <p:nvPr/>
          </p:nvCxnSpPr>
          <p:spPr>
            <a:xfrm>
              <a:off x="3451225" y="5118100"/>
              <a:ext cx="144462" cy="6223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CB1AC61F-C6B0-467C-AF75-F3922C7C7607}"/>
              </a:ext>
            </a:extLst>
          </p:cNvPr>
          <p:cNvSpPr txBox="1"/>
          <p:nvPr/>
        </p:nvSpPr>
        <p:spPr>
          <a:xfrm>
            <a:off x="519116" y="471767"/>
            <a:ext cx="263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fénysebesség mérése a </a:t>
            </a:r>
          </a:p>
          <a:p>
            <a:r>
              <a:rPr lang="hu-HU" b="1" dirty="0"/>
              <a:t>amelyek  egy jeladóra és</a:t>
            </a:r>
          </a:p>
        </p:txBody>
      </p:sp>
      <p:sp>
        <p:nvSpPr>
          <p:cNvPr id="44" name="Nyíl: jobbra mutató 43">
            <a:extLst>
              <a:ext uri="{FF2B5EF4-FFF2-40B4-BE49-F238E27FC236}">
                <a16:creationId xmlns:a16="http://schemas.microsoft.com/office/drawing/2014/main" id="{ADAC024A-5412-4794-9CC6-4C4378889ACF}"/>
              </a:ext>
            </a:extLst>
          </p:cNvPr>
          <p:cNvSpPr/>
          <p:nvPr/>
        </p:nvSpPr>
        <p:spPr>
          <a:xfrm>
            <a:off x="5248075" y="5060253"/>
            <a:ext cx="87630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481C404E-B837-4A40-A79C-E4FF02D2037C}"/>
              </a:ext>
            </a:extLst>
          </p:cNvPr>
          <p:cNvSpPr txBox="1"/>
          <p:nvPr/>
        </p:nvSpPr>
        <p:spPr>
          <a:xfrm>
            <a:off x="4581427" y="471767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irányban két szimmetrikusan széthelyezett óra segítségével,</a:t>
            </a:r>
            <a:r>
              <a:rPr lang="hu-HU" dirty="0"/>
              <a:t> 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9A304AB2-B198-4166-ABA6-E14239D83A15}"/>
              </a:ext>
            </a:extLst>
          </p:cNvPr>
          <p:cNvSpPr txBox="1"/>
          <p:nvPr/>
        </p:nvSpPr>
        <p:spPr>
          <a:xfrm>
            <a:off x="2882900" y="736328"/>
            <a:ext cx="716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vevőre vannak felszerelve.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D4EC8A1-BA7A-4634-BABA-672E0DD8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106" y="6198242"/>
            <a:ext cx="2743200" cy="365125"/>
          </a:xfrm>
        </p:spPr>
        <p:txBody>
          <a:bodyPr/>
          <a:lstStyle/>
          <a:p>
            <a:fld id="{1DA83353-2F72-40CC-9834-BA32D3DC6244}" type="slidenum">
              <a:rPr lang="hu-HU" smtClean="0"/>
              <a:t>5</a:t>
            </a:fld>
            <a:endParaRPr lang="hu-HU"/>
          </a:p>
        </p:txBody>
      </p:sp>
      <p:pic>
        <p:nvPicPr>
          <p:cNvPr id="31" name="Kép 30">
            <a:extLst>
              <a:ext uri="{FF2B5EF4-FFF2-40B4-BE49-F238E27FC236}">
                <a16:creationId xmlns:a16="http://schemas.microsoft.com/office/drawing/2014/main" id="{662246CF-6363-40AB-82ED-F1119D2AE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815" y="1740432"/>
            <a:ext cx="1061993" cy="1061993"/>
          </a:xfrm>
          <a:prstGeom prst="rect">
            <a:avLst/>
          </a:prstGeom>
        </p:spPr>
      </p:pic>
      <p:pic>
        <p:nvPicPr>
          <p:cNvPr id="50" name="Kép 49">
            <a:extLst>
              <a:ext uri="{FF2B5EF4-FFF2-40B4-BE49-F238E27FC236}">
                <a16:creationId xmlns:a16="http://schemas.microsoft.com/office/drawing/2014/main" id="{CAC77390-3342-40CE-934A-C97EB8C53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870" y="1810939"/>
            <a:ext cx="1061993" cy="1061993"/>
          </a:xfrm>
          <a:prstGeom prst="rect">
            <a:avLst/>
          </a:prstGeom>
        </p:spPr>
      </p:pic>
      <p:pic>
        <p:nvPicPr>
          <p:cNvPr id="51" name="Kép 50">
            <a:extLst>
              <a:ext uri="{FF2B5EF4-FFF2-40B4-BE49-F238E27FC236}">
                <a16:creationId xmlns:a16="http://schemas.microsoft.com/office/drawing/2014/main" id="{6A982B2D-5795-413B-8D37-05388A4B1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30" y="3195388"/>
            <a:ext cx="1061993" cy="1061993"/>
          </a:xfrm>
          <a:prstGeom prst="rect">
            <a:avLst/>
          </a:prstGeom>
        </p:spPr>
      </p:pic>
      <p:pic>
        <p:nvPicPr>
          <p:cNvPr id="52" name="Kép 51">
            <a:extLst>
              <a:ext uri="{FF2B5EF4-FFF2-40B4-BE49-F238E27FC236}">
                <a16:creationId xmlns:a16="http://schemas.microsoft.com/office/drawing/2014/main" id="{130FE426-399D-4876-A71F-0193F61DB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43" y="3243299"/>
            <a:ext cx="1061993" cy="1061993"/>
          </a:xfrm>
          <a:prstGeom prst="rect">
            <a:avLst/>
          </a:prstGeom>
        </p:spPr>
      </p:pic>
      <p:pic>
        <p:nvPicPr>
          <p:cNvPr id="67" name="Kép 66">
            <a:extLst>
              <a:ext uri="{FF2B5EF4-FFF2-40B4-BE49-F238E27FC236}">
                <a16:creationId xmlns:a16="http://schemas.microsoft.com/office/drawing/2014/main" id="{7C6B6343-F895-4597-A234-4934B55B2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82" y="4602905"/>
            <a:ext cx="1061993" cy="1061993"/>
          </a:xfrm>
          <a:prstGeom prst="rect">
            <a:avLst/>
          </a:prstGeom>
        </p:spPr>
      </p:pic>
      <p:pic>
        <p:nvPicPr>
          <p:cNvPr id="68" name="Kép 67">
            <a:extLst>
              <a:ext uri="{FF2B5EF4-FFF2-40B4-BE49-F238E27FC236}">
                <a16:creationId xmlns:a16="http://schemas.microsoft.com/office/drawing/2014/main" id="{79CC6DA3-438F-4992-9EA0-B05393DF6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017" y="4434441"/>
            <a:ext cx="1061993" cy="1061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zövegdoboz 31">
                <a:extLst>
                  <a:ext uri="{FF2B5EF4-FFF2-40B4-BE49-F238E27FC236}">
                    <a16:creationId xmlns:a16="http://schemas.microsoft.com/office/drawing/2014/main" id="{C781A2CA-C4CB-44D7-952A-BA05C7B428F6}"/>
                  </a:ext>
                </a:extLst>
              </p:cNvPr>
              <p:cNvSpPr txBox="1"/>
              <p:nvPr/>
            </p:nvSpPr>
            <p:spPr>
              <a:xfrm>
                <a:off x="111127" y="5892800"/>
                <a:ext cx="11191874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b="1" dirty="0"/>
                  <a:t>4. lépés: A fénysebesség kiszámítása az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/∆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 képlet alapján</a:t>
                </a:r>
              </a:p>
            </p:txBody>
          </p:sp>
        </mc:Choice>
        <mc:Fallback xmlns="">
          <p:sp>
            <p:nvSpPr>
              <p:cNvPr id="32" name="Szövegdoboz 31">
                <a:extLst>
                  <a:ext uri="{FF2B5EF4-FFF2-40B4-BE49-F238E27FC236}">
                    <a16:creationId xmlns:a16="http://schemas.microsoft.com/office/drawing/2014/main" id="{C781A2CA-C4CB-44D7-952A-BA05C7B42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7" y="5892800"/>
                <a:ext cx="11191874" cy="378822"/>
              </a:xfrm>
              <a:prstGeom prst="rect">
                <a:avLst/>
              </a:prstGeom>
              <a:blipFill>
                <a:blip r:embed="rId4"/>
                <a:stretch>
                  <a:fillRect t="-9677" b="-225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"/>
    </mc:Choice>
    <mc:Fallback xmlns="">
      <p:transition spd="slow" advTm="3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800BB874-9551-4E52-A4FE-A96F7BCA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50</a:t>
            </a:fld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AEDF1EA-AD56-4E02-9D47-A76687D84B12}"/>
              </a:ext>
            </a:extLst>
          </p:cNvPr>
          <p:cNvSpPr txBox="1"/>
          <p:nvPr/>
        </p:nvSpPr>
        <p:spPr>
          <a:xfrm>
            <a:off x="406400" y="457200"/>
            <a:ext cx="1112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4)</a:t>
            </a:r>
            <a:r>
              <a:rPr lang="hu-HU" b="1" dirty="0"/>
              <a:t> Egy hosszú oszlopot két vasúti kocsin kell elszállítani valahova (ld. az ábrát). A kocsik gyorsulását egymástól függetlenül ugyanaz a program és egy-egy ideális óra szabályozza. A program egy olyan jeladó jelére indul, amely a kocsiktól egyenlő távolságra van, és egy (elég nagy) </a:t>
            </a:r>
            <a:r>
              <a:rPr lang="hu-HU" b="1" i="1" dirty="0"/>
              <a:t>V</a:t>
            </a:r>
            <a:r>
              <a:rPr lang="hu-HU" b="1" dirty="0"/>
              <a:t> végsebességig folyamatosan gyorsítja a kocsikat. Mi fog történni?</a:t>
            </a:r>
          </a:p>
          <a:p>
            <a:pPr marL="457200" indent="-457200">
              <a:buFont typeface="+mj-lt"/>
              <a:buAutoNum type="arabicPeriod"/>
            </a:pPr>
            <a:r>
              <a:rPr lang="hu-HU" b="1" dirty="0"/>
              <a:t>Az oszlop Lorentz-kontrakciót szenved, ezért egy bizonyos sebesség elérése után az 1. kocsin lévő vége lecsúszik a pályatestre.</a:t>
            </a:r>
          </a:p>
          <a:p>
            <a:pPr marL="457200" indent="-457200">
              <a:buFont typeface="+mj-lt"/>
              <a:buAutoNum type="arabicPeriod"/>
            </a:pPr>
            <a:r>
              <a:rPr lang="hu-HU" b="1" dirty="0"/>
              <a:t>Az oszlop mindig a kocsik tetején marad, mert a kocsik közötti távolság pontosan ugyanolyan mértékű Lorentz-kontrakciót szenved, mint az oszlop.</a:t>
            </a:r>
          </a:p>
          <a:p>
            <a:pPr marL="457200" indent="-457200">
              <a:buFont typeface="+mj-lt"/>
              <a:buAutoNum type="arabicPeriod"/>
            </a:pPr>
            <a:r>
              <a:rPr lang="hu-HU" b="1" dirty="0"/>
              <a:t>Valami egyéb.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96EEFFB-89AB-4A43-9066-E953EE1D2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7" y="2492547"/>
            <a:ext cx="5089613" cy="3015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79BF6528-3D9E-41B2-98F8-DECFDBCCB634}"/>
                  </a:ext>
                </a:extLst>
              </p:cNvPr>
              <p:cNvSpPr txBox="1"/>
              <p:nvPr/>
            </p:nvSpPr>
            <p:spPr>
              <a:xfrm>
                <a:off x="584200" y="3162300"/>
                <a:ext cx="5207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Az 1. válasz a helyes, mert a kocsik közötti távolság változásának üteme (ld. a 24. diát)</a:t>
                </a:r>
              </a:p>
              <a:p>
                <a:endParaRPr lang="hu-HU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79BF6528-3D9E-41B2-98F8-DECFDBCCB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3162300"/>
                <a:ext cx="5207000" cy="1200329"/>
              </a:xfrm>
              <a:prstGeom prst="rect">
                <a:avLst/>
              </a:prstGeom>
              <a:blipFill>
                <a:blip r:embed="rId3"/>
                <a:stretch>
                  <a:fillRect l="-1054" t="-304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>
            <a:extLst>
              <a:ext uri="{FF2B5EF4-FFF2-40B4-BE49-F238E27FC236}">
                <a16:creationId xmlns:a16="http://schemas.microsoft.com/office/drawing/2014/main" id="{0DF6503C-02D4-4346-A30A-170393F5B6F3}"/>
              </a:ext>
            </a:extLst>
          </p:cNvPr>
          <p:cNvSpPr txBox="1"/>
          <p:nvPr/>
        </p:nvSpPr>
        <p:spPr>
          <a:xfrm>
            <a:off x="406400" y="4535654"/>
            <a:ext cx="5857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Mi történik akkor, ha az oszlop </a:t>
            </a:r>
            <a:r>
              <a:rPr lang="hu-HU" b="1" dirty="0" err="1"/>
              <a:t>végeit</a:t>
            </a:r>
            <a:r>
              <a:rPr lang="hu-HU" b="1" dirty="0"/>
              <a:t> hozzácsavarozzuk a kocsikhoz, amelyeknek a gyorsulása változatlanul az eredeti program szerint nő?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5E9085A-2AE3-4DF9-8BE8-CA1B95124324}"/>
              </a:ext>
            </a:extLst>
          </p:cNvPr>
          <p:cNvSpPr txBox="1"/>
          <p:nvPr/>
        </p:nvSpPr>
        <p:spPr>
          <a:xfrm>
            <a:off x="584200" y="5892581"/>
            <a:ext cx="995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két motornak munkát kell befektetnie az oszlop megnyújtására, ezért megnő az üzemanyag fogyasztásuk. Az oszlop végül ketté is törhet.</a:t>
            </a:r>
          </a:p>
        </p:txBody>
      </p:sp>
    </p:spTree>
    <p:extLst>
      <p:ext uri="{BB962C8B-B14F-4D97-AF65-F5344CB8AC3E}">
        <p14:creationId xmlns:p14="http://schemas.microsoft.com/office/powerpoint/2010/main" val="37661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A769AFB8-D877-4D12-94C4-DBB28B9B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51</a:t>
            </a:fld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FA085F6-A69F-4608-B5D5-DCCED9729C8E}"/>
              </a:ext>
            </a:extLst>
          </p:cNvPr>
          <p:cNvSpPr txBox="1"/>
          <p:nvPr/>
        </p:nvSpPr>
        <p:spPr>
          <a:xfrm>
            <a:off x="355600" y="289182"/>
            <a:ext cx="1156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Mi a lényeges különbség az oszlop hossza és a két kocsi távolsága között, ami miatt az egyik </a:t>
            </a:r>
            <a:r>
              <a:rPr lang="hu-HU" b="1" dirty="0" err="1"/>
              <a:t>kontrahálódik</a:t>
            </a:r>
            <a:r>
              <a:rPr lang="hu-HU" b="1" dirty="0"/>
              <a:t>, a másik nem?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F715B01-3CD2-43D5-ABD4-CDA831695657}"/>
              </a:ext>
            </a:extLst>
          </p:cNvPr>
          <p:cNvSpPr txBox="1"/>
          <p:nvPr/>
        </p:nvSpPr>
        <p:spPr>
          <a:xfrm>
            <a:off x="355600" y="780496"/>
            <a:ext cx="1148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oszlop hosszát természeti törvények határozzák meg, amelyek minden inerciarendszerben ugyanolyanok. Ezért ha a  sebessége lassan nő, akkor mindig az aktuális sebességű vonatkoztatási rendszerhez viszonyítva veszi fel az eredeti hosszúságát és ennek következtében </a:t>
            </a:r>
            <a:r>
              <a:rPr lang="hu-HU" b="1" dirty="0" err="1"/>
              <a:t>kontrahálódik</a:t>
            </a:r>
            <a:r>
              <a:rPr lang="hu-HU" b="1" dirty="0"/>
              <a:t> a pályatest </a:t>
            </a:r>
            <a:r>
              <a:rPr lang="hu-HU" b="1" i="1" dirty="0"/>
              <a:t>K </a:t>
            </a:r>
            <a:r>
              <a:rPr lang="hu-HU" b="1" dirty="0"/>
              <a:t>nyugalmi rendszeréhez képest.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30E68C2-2913-4C9A-B65E-1F35FA6BE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16" y="1722622"/>
            <a:ext cx="2743200" cy="1739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4106E7A-E21A-4905-9ED5-D6AA27CEF62D}"/>
                  </a:ext>
                </a:extLst>
              </p:cNvPr>
              <p:cNvSpPr txBox="1"/>
              <p:nvPr/>
            </p:nvSpPr>
            <p:spPr>
              <a:xfrm>
                <a:off x="177800" y="3749556"/>
                <a:ext cx="117475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kocsik közötti távolságot azonban nem természeti törvény, hanem a két kocsin egy-egy független program („emberi törvény”) szabályozza, amely az egyidejűség relativitása következtében  </a:t>
                </a:r>
                <a:r>
                  <a:rPr lang="hu-HU" b="1" i="1" dirty="0"/>
                  <a:t>csak a K-hoz viszonyítva</a:t>
                </a:r>
                <a:r>
                  <a:rPr lang="hu-HU" b="1" dirty="0"/>
                  <a:t> gyorsítja szinkronban a kocsikat. </a:t>
                </a:r>
                <a:r>
                  <a:rPr lang="hu-HU" b="1" i="1" dirty="0"/>
                  <a:t>Ezért</a:t>
                </a:r>
                <a:r>
                  <a:rPr lang="hu-HU" b="1" dirty="0"/>
                  <a:t> állandó a kocsik közötti távolság </a:t>
                </a:r>
                <a:r>
                  <a:rPr lang="hu-HU" b="1" i="1" dirty="0"/>
                  <a:t>K</a:t>
                </a:r>
                <a:r>
                  <a:rPr lang="hu-HU" b="1" dirty="0"/>
                  <a:t>-ban. De ennek az az ára, hogy az oszlop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hu-HU" b="1" dirty="0"/>
                  <a:t>pillanatnyi </a:t>
                </a:r>
                <a:r>
                  <a:rPr lang="hu-HU" b="1" dirty="0" err="1"/>
                  <a:t>inerciarendsze</a:t>
                </a:r>
                <a:r>
                  <a:rPr lang="hu-HU" b="1" dirty="0"/>
                  <a:t>- rében a </a:t>
                </a:r>
                <a:r>
                  <a:rPr lang="hu-HU" b="1" dirty="0" err="1"/>
                  <a:t>szinkronizáltság</a:t>
                </a:r>
                <a:r>
                  <a:rPr lang="hu-HU" b="1" dirty="0"/>
                  <a:t> megszűnik és a kocsik közötti távolság megnő. A </a:t>
                </a:r>
                <a:r>
                  <a:rPr lang="hu-HU" b="1" i="1" dirty="0"/>
                  <a:t>K</a:t>
                </a:r>
                <a:r>
                  <a:rPr lang="hu-HU" b="1" dirty="0"/>
                  <a:t> ugyanis visszafele mozog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hu-HU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hu-HU" b="1" dirty="0"/>
                  <a:t>-</a:t>
                </a:r>
                <a:r>
                  <a:rPr lang="hu-HU" b="1" dirty="0" err="1"/>
                  <a:t>hez</a:t>
                </a:r>
                <a:r>
                  <a:rPr lang="hu-HU" b="1" dirty="0"/>
                  <a:t> viszonyítva, ezért a 2. kocsi programja (gyorsulása) </a:t>
                </a:r>
                <a:r>
                  <a:rPr lang="hu-HU" b="1" i="1" dirty="0"/>
                  <a:t>késik</a:t>
                </a:r>
                <a:r>
                  <a:rPr lang="hu-HU" b="1" dirty="0"/>
                  <a:t> az 1. kocsi programjához képest.</a:t>
                </a:r>
              </a:p>
              <a:p>
                <a:endParaRPr lang="hu-HU" b="1" dirty="0"/>
              </a:p>
              <a:p>
                <a:endParaRPr lang="hu-HU" b="1" dirty="0"/>
              </a:p>
              <a:p>
                <a:r>
                  <a:rPr lang="hu-HU" b="1" dirty="0"/>
                  <a:t>Ezért ha az oszlop (lassan növekvő </a:t>
                </a:r>
                <a:r>
                  <a:rPr lang="hu-HU" b="1" i="1" dirty="0"/>
                  <a:t>V(t) </a:t>
                </a:r>
                <a:r>
                  <a:rPr lang="hu-HU" b="1" dirty="0"/>
                  <a:t>sebességgel mozgó)</a:t>
                </a:r>
                <a:r>
                  <a:rPr lang="hu-HU" b="1" i="1" dirty="0"/>
                  <a:t> </a:t>
                </a:r>
                <a:r>
                  <a:rPr lang="hu-HU" b="1" dirty="0"/>
                  <a:t> pillanatnyi nyugalmi rendszeréből nézve írjuk le a folyamatot, amelyben az oszlop hossza állandó, akkor is arra a következtetésre jutunk, hogy az oszlop leesik.</a:t>
                </a:r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74106E7A-E21A-4905-9ED5-D6AA27CEF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00" y="3749556"/>
                <a:ext cx="11747500" cy="2585323"/>
              </a:xfrm>
              <a:prstGeom prst="rect">
                <a:avLst/>
              </a:prstGeom>
              <a:blipFill>
                <a:blip r:embed="rId3"/>
                <a:stretch>
                  <a:fillRect l="-415" t="-1179" r="-104" b="-28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>
            <a:extLst>
              <a:ext uri="{FF2B5EF4-FFF2-40B4-BE49-F238E27FC236}">
                <a16:creationId xmlns:a16="http://schemas.microsoft.com/office/drawing/2014/main" id="{3688C125-250F-40CF-A3A7-7E51570B3EEA}"/>
              </a:ext>
            </a:extLst>
          </p:cNvPr>
          <p:cNvSpPr txBox="1"/>
          <p:nvPr/>
        </p:nvSpPr>
        <p:spPr>
          <a:xfrm flipH="1">
            <a:off x="355600" y="1995230"/>
            <a:ext cx="8066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Ezt könnyebben meg lehet érteni, ha oszlop helyett az ábrán látható dugattyút szállítják a kocsik, és a dugattyú helyzetében (a rugó hosszában) bekövetkező kontrakcióra összpontosítunk, amelyet a nyomás és a rugóerő egyensúlya minden inerciarendszerben ugyanolyannak állít be.</a:t>
            </a:r>
          </a:p>
          <a:p>
            <a:endParaRPr lang="hu-HU" b="1" dirty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8572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C0EDDB6-50FE-45EE-94AF-89C98BBB0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52</a:t>
            </a:fld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43B67B2-0911-4D73-A5E2-A242D648D7F2}"/>
              </a:ext>
            </a:extLst>
          </p:cNvPr>
          <p:cNvSpPr txBox="1"/>
          <p:nvPr/>
        </p:nvSpPr>
        <p:spPr>
          <a:xfrm>
            <a:off x="254000" y="292100"/>
            <a:ext cx="1134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5)</a:t>
            </a:r>
            <a:r>
              <a:rPr lang="hu-HU" b="1" dirty="0"/>
              <a:t> Mutassuk meg, hogy ha a mozgás a sebességre merőleges méretet is változtatná, logikai ellentmondásra jutnánk.</a:t>
            </a:r>
            <a:endParaRPr lang="hu-HU" sz="2400" b="1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E3640335-B598-4E71-A466-43BA0DAB34F0}"/>
              </a:ext>
            </a:extLst>
          </p:cNvPr>
          <p:cNvCxnSpPr/>
          <p:nvPr/>
        </p:nvCxnSpPr>
        <p:spPr>
          <a:xfrm flipH="1" flipV="1">
            <a:off x="10071100" y="2070100"/>
            <a:ext cx="12700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>
            <a:extLst>
              <a:ext uri="{FF2B5EF4-FFF2-40B4-BE49-F238E27FC236}">
                <a16:creationId xmlns:a16="http://schemas.microsoft.com/office/drawing/2014/main" id="{4EC87575-139B-47CC-A447-5F0FC6AC2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586" y="977900"/>
            <a:ext cx="1674214" cy="16129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6B5DEFD-6D3C-4832-9858-20046EBBDF6D}"/>
              </a:ext>
            </a:extLst>
          </p:cNvPr>
          <p:cNvSpPr txBox="1"/>
          <p:nvPr/>
        </p:nvSpPr>
        <p:spPr>
          <a:xfrm>
            <a:off x="381000" y="977900"/>
            <a:ext cx="881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nyugvó oszlop pontosan belefér a nyugvó kapuba. Tegyük fel, hogy a vízszintes irányú mozgás megváltoztatja (mondjuk megnöveli) a függőleges méreteket. Akkor az egyenletes sebességgel mozgó oszlop nem fér át a kapun. De ha </a:t>
            </a:r>
            <a:r>
              <a:rPr lang="hu-HU" b="1" i="1" dirty="0"/>
              <a:t>ugyanezt a szituációt</a:t>
            </a:r>
            <a:r>
              <a:rPr lang="hu-HU" b="1" dirty="0"/>
              <a:t> az oszlop nyugalmi rendszeréből figyeljük meg, akkor a mozgó kapu </a:t>
            </a:r>
            <a:r>
              <a:rPr lang="hu-HU" b="1" dirty="0" err="1"/>
              <a:t>akadálytalanul</a:t>
            </a:r>
            <a:r>
              <a:rPr lang="hu-HU" b="1" dirty="0"/>
              <a:t> áthalad a nyugvó oszlopon. Ez logikai ellentmondás, mert ugyanarról a tényről állítjuk hogy igaz is, meg hamis is.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C60905E-A221-4C63-BF0E-35739017DD62}"/>
              </a:ext>
            </a:extLst>
          </p:cNvPr>
          <p:cNvSpPr txBox="1"/>
          <p:nvPr/>
        </p:nvSpPr>
        <p:spPr>
          <a:xfrm>
            <a:off x="381000" y="2707491"/>
            <a:ext cx="1097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6) </a:t>
            </a:r>
            <a:r>
              <a:rPr lang="hu-HU" b="1" dirty="0"/>
              <a:t>Egy (nagy) nyugvó korong peremét méterrudakkal rakjuk körbe. Mi fog velük történni, ha a korongot lassan forgásba hozzuk? (A körvonalra merőleges pöckök nem engedik a rudakat elcsúszni.)</a:t>
            </a:r>
            <a:endParaRPr lang="hu-HU" sz="2400" b="1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4E22C859-2D38-4F9E-80FB-01752F8A2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1072"/>
            <a:ext cx="2549015" cy="2544286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861F9083-DBEE-4BE6-ACE4-A0B0F354CF6F}"/>
              </a:ext>
            </a:extLst>
          </p:cNvPr>
          <p:cNvSpPr txBox="1"/>
          <p:nvPr/>
        </p:nvSpPr>
        <p:spPr>
          <a:xfrm>
            <a:off x="3670300" y="4519315"/>
            <a:ext cx="3606800" cy="1055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329A438E-AFCC-4333-816F-4CCE87AD2DC7}"/>
              </a:ext>
            </a:extLst>
          </p:cNvPr>
          <p:cNvCxnSpPr>
            <a:cxnSpLocks/>
          </p:cNvCxnSpPr>
          <p:nvPr/>
        </p:nvCxnSpPr>
        <p:spPr>
          <a:xfrm>
            <a:off x="4559300" y="4252436"/>
            <a:ext cx="21844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3F7A257-6BAB-4EC7-8A94-CAEE5EA5A944}"/>
              </a:ext>
            </a:extLst>
          </p:cNvPr>
          <p:cNvSpPr txBox="1"/>
          <p:nvPr/>
        </p:nvSpPr>
        <p:spPr>
          <a:xfrm>
            <a:off x="4248150" y="4519315"/>
            <a:ext cx="280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Óvatosan egyenletes forgásra gyorsítjuk a korongot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DB631CD0-760E-4A59-BBA9-7B72540E9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920" y="3448198"/>
            <a:ext cx="2549015" cy="2544286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CB03A80B-76BF-412C-8408-3B9EDE575D28}"/>
              </a:ext>
            </a:extLst>
          </p:cNvPr>
          <p:cNvSpPr txBox="1"/>
          <p:nvPr/>
        </p:nvSpPr>
        <p:spPr>
          <a:xfrm>
            <a:off x="395032" y="6122648"/>
            <a:ext cx="10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Mivel a méterrudak maguk és a középpontjuk sebessége is érintő irányú, az intuíció azt sugallja, hogy a kerületi sebességnek megfelelő Lorentz-kontrakciót szenvednek és ezért </a:t>
            </a:r>
            <a:r>
              <a:rPr lang="hu-HU" b="1" i="1" dirty="0"/>
              <a:t>hézag keletkezik közöttük</a:t>
            </a:r>
            <a:r>
              <a:rPr lang="hu-HU" b="1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414374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4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2E485D1-02CE-4CF7-A2B9-F95E25E2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53</a:t>
            </a:fld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E25F7485-5BD7-4957-B17E-DA70734BCF05}"/>
              </a:ext>
            </a:extLst>
          </p:cNvPr>
          <p:cNvSpPr txBox="1"/>
          <p:nvPr/>
        </p:nvSpPr>
        <p:spPr>
          <a:xfrm>
            <a:off x="342900" y="457200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De akkor magának a korong kerületének is </a:t>
            </a:r>
            <a:r>
              <a:rPr lang="hu-HU" b="1" dirty="0" err="1"/>
              <a:t>kontrahálódni</a:t>
            </a:r>
            <a:r>
              <a:rPr lang="hu-HU" b="1" dirty="0"/>
              <a:t> kellene, és nem jelennének meg hézagok a szintén kontrahált méterrudak között! Tényleg ez történne?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620FDC3-F54D-46E1-8E52-58C72F9AB083}"/>
              </a:ext>
            </a:extLst>
          </p:cNvPr>
          <p:cNvSpPr txBox="1"/>
          <p:nvPr/>
        </p:nvSpPr>
        <p:spPr>
          <a:xfrm>
            <a:off x="482600" y="1295400"/>
            <a:ext cx="10579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Nem ez történne. Ha a még nyugvó korong kerületét belekarcolnánk a talajba, a forgásba hozott korong pereme rajta maradna a karcolaton. Egy kiválasztott szegmens kontrakcióját a két szomszédos szegmens ugyanúgy megakadályozza, ahogy a 4. feladatban a két előírt mozgású kocsi megakadályozta a hozzájuk erősített rúd kontrakcióját. A szegmensek mozgásirányú megrövidülése összeegyeztethetetlen a korong alak és a sugár irányú méretek megőrzésével.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CA3A3F-A220-465F-9258-34EEA47D9738}"/>
              </a:ext>
            </a:extLst>
          </p:cNvPr>
          <p:cNvSpPr txBox="1"/>
          <p:nvPr/>
        </p:nvSpPr>
        <p:spPr>
          <a:xfrm>
            <a:off x="825500" y="2928844"/>
            <a:ext cx="1033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7) </a:t>
            </a:r>
            <a:r>
              <a:rPr lang="hu-HU" b="1" dirty="0"/>
              <a:t>A </a:t>
            </a:r>
            <a:r>
              <a:rPr lang="hu-HU" b="1" dirty="0" err="1"/>
              <a:t>Sagnac</a:t>
            </a:r>
            <a:r>
              <a:rPr lang="hu-HU" b="1" dirty="0"/>
              <a:t>-effektus.</a:t>
            </a:r>
            <a:endParaRPr lang="hu-HU" sz="2400" b="1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9703BC8-6EB9-4213-8544-521F2104D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84" y="2949844"/>
            <a:ext cx="3603216" cy="353599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EFE1699-F4C3-46F0-BE2D-FA21017498D1}"/>
              </a:ext>
            </a:extLst>
          </p:cNvPr>
          <p:cNvSpPr txBox="1"/>
          <p:nvPr/>
        </p:nvSpPr>
        <p:spPr>
          <a:xfrm>
            <a:off x="609600" y="3731747"/>
            <a:ext cx="675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</a:t>
            </a:r>
            <a:r>
              <a:rPr lang="hu-HU" b="1" dirty="0" err="1"/>
              <a:t>Sagnac-interferométer</a:t>
            </a:r>
            <a:r>
              <a:rPr lang="hu-HU" b="1" dirty="0"/>
              <a:t>: a fényforrás fényét a </a:t>
            </a:r>
            <a:r>
              <a:rPr lang="hu-HU" b="1" dirty="0" err="1"/>
              <a:t>féligtükör</a:t>
            </a:r>
            <a:r>
              <a:rPr lang="hu-HU" b="1" dirty="0"/>
              <a:t> két egymásra merőleges résznyalábra bontja, amelyek egymással ellentétes irányban haladnak végig a három tükör által meg- határozott  négyzeten, majd újra egyesülve a detektorban interferencia- képet hoznak létre.</a:t>
            </a:r>
          </a:p>
          <a:p>
            <a:endParaRPr lang="hu-HU" b="1" dirty="0"/>
          </a:p>
          <a:p>
            <a:r>
              <a:rPr lang="hu-HU" b="1" dirty="0"/>
              <a:t>Amikor az egész berendezést egyenletes </a:t>
            </a:r>
            <a:r>
              <a:rPr lang="hu-HU" b="1" i="1" dirty="0">
                <a:sym typeface="Symbol" panose="05050102010706020507" pitchFamily="18" charset="2"/>
              </a:rPr>
              <a:t>  </a:t>
            </a:r>
            <a:r>
              <a:rPr lang="hu-HU" b="1" dirty="0">
                <a:sym typeface="Symbol" panose="05050102010706020507" pitchFamily="18" charset="2"/>
              </a:rPr>
              <a:t>körfrekvenciájú forgásba hozzuk a nyugvó inerciarendszerhez képest, az interferenciakép a körfrekvenciával arányosan eltolódik.</a:t>
            </a:r>
            <a:endParaRPr lang="hu-HU" b="1" i="1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1A1B60F-DD51-4C2F-8E2E-3A90032205D6}"/>
              </a:ext>
            </a:extLst>
          </p:cNvPr>
          <p:cNvSpPr txBox="1"/>
          <p:nvPr/>
        </p:nvSpPr>
        <p:spPr>
          <a:xfrm>
            <a:off x="8509000" y="5524551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13C28283-FE34-4AFF-9D75-3F04632A892B}"/>
              </a:ext>
            </a:extLst>
          </p:cNvPr>
          <p:cNvSpPr txBox="1"/>
          <p:nvPr/>
        </p:nvSpPr>
        <p:spPr>
          <a:xfrm>
            <a:off x="10528300" y="5463154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B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EF12468E-73DC-4BC6-ABCB-FB12AA879DAB}"/>
              </a:ext>
            </a:extLst>
          </p:cNvPr>
          <p:cNvSpPr txBox="1"/>
          <p:nvPr/>
        </p:nvSpPr>
        <p:spPr>
          <a:xfrm>
            <a:off x="10528300" y="3041313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C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4430307-AED7-49C6-A9D9-FC98B26E9723}"/>
              </a:ext>
            </a:extLst>
          </p:cNvPr>
          <p:cNvSpPr txBox="1"/>
          <p:nvPr/>
        </p:nvSpPr>
        <p:spPr>
          <a:xfrm>
            <a:off x="8197269" y="3041313"/>
            <a:ext cx="311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3349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6" grpId="0"/>
      <p:bldP spid="9" grpId="0"/>
      <p:bldP spid="10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4B3D419-0BF8-45A8-81D3-261250228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54</a:t>
            </a:fld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FB934FC-3B10-4014-8A53-610ACC81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22250"/>
            <a:ext cx="3777949" cy="4076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3B35EC0-1B17-49C3-B5CD-F0FDCB09E829}"/>
                  </a:ext>
                </a:extLst>
              </p:cNvPr>
              <p:cNvSpPr txBox="1"/>
              <p:nvPr/>
            </p:nvSpPr>
            <p:spPr>
              <a:xfrm>
                <a:off x="4724400" y="419100"/>
                <a:ext cx="7200900" cy="969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forgás következtében az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hu-HU" b="1" dirty="0"/>
                  <a:t> oldalon haladó fénysugár optikai úthossza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hu-HU" b="1" dirty="0"/>
                  <a:t> -re </a:t>
                </a:r>
                <a:r>
                  <a:rPr lang="hu-HU" b="1" i="1" dirty="0"/>
                  <a:t>nő</a:t>
                </a:r>
                <a:r>
                  <a:rPr lang="hu-HU" b="1" dirty="0"/>
                  <a:t>, az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hu-HU" b="1" dirty="0"/>
                  <a:t> oldalon ellentétes irányban haladó fénysugár optikai úthossza pedig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𝑨𝑫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hu-HU" b="1" dirty="0"/>
                  <a:t>-re </a:t>
                </a:r>
                <a:r>
                  <a:rPr lang="hu-HU" b="1" i="1" dirty="0"/>
                  <a:t>csökken</a:t>
                </a:r>
                <a:r>
                  <a:rPr lang="hu-HU" b="1" dirty="0"/>
                  <a:t>.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73B35EC0-1B17-49C3-B5CD-F0FDCB09E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19100"/>
                <a:ext cx="7200900" cy="969368"/>
              </a:xfrm>
              <a:prstGeom prst="rect">
                <a:avLst/>
              </a:prstGeom>
              <a:blipFill>
                <a:blip r:embed="rId3"/>
                <a:stretch>
                  <a:fillRect l="-677" t="-3774" b="-88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6A00D96-FC91-4A00-87FA-4BB1E8FB5986}"/>
                  </a:ext>
                </a:extLst>
              </p:cNvPr>
              <p:cNvSpPr txBox="1"/>
              <p:nvPr/>
            </p:nvSpPr>
            <p:spPr>
              <a:xfrm>
                <a:off x="3835400" y="1519793"/>
                <a:ext cx="8267700" cy="39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Az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hu-HU" b="1" dirty="0"/>
                  <a:t> hatásának számítása a fénysugár fázisára </a:t>
                </a:r>
                <a:r>
                  <a:rPr lang="hu-HU" b="1" i="1" dirty="0">
                    <a:sym typeface="Symbol" panose="05050102010706020507" pitchFamily="18" charset="2"/>
                  </a:rPr>
                  <a:t> </a:t>
                </a:r>
                <a:r>
                  <a:rPr lang="hu-HU" b="1" dirty="0">
                    <a:sym typeface="Symbol" panose="05050102010706020507" pitchFamily="18" charset="2"/>
                  </a:rPr>
                  <a:t>-ban lineáris pontossággal</a:t>
                </a:r>
                <a:r>
                  <a:rPr lang="hu-HU" b="1" dirty="0"/>
                  <a:t>:</a:t>
                </a: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F6A00D96-FC91-4A00-87FA-4BB1E8FB5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00" y="1519793"/>
                <a:ext cx="8267700" cy="390941"/>
              </a:xfrm>
              <a:prstGeom prst="rect">
                <a:avLst/>
              </a:prstGeom>
              <a:blipFill>
                <a:blip r:embed="rId4"/>
                <a:stretch>
                  <a:fillRect l="-590" t="-4688" b="-2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4DAC6A6C-4B28-488A-9963-B89BB2995B6F}"/>
                  </a:ext>
                </a:extLst>
              </p:cNvPr>
              <p:cNvSpPr txBox="1"/>
              <p:nvPr/>
            </p:nvSpPr>
            <p:spPr>
              <a:xfrm>
                <a:off x="3835400" y="2042059"/>
                <a:ext cx="7251081" cy="2008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Az </a:t>
                </a:r>
                <a:r>
                  <a:rPr lang="hu-HU" b="1" i="1" dirty="0">
                    <a:sym typeface="Symbol" panose="05050102010706020507" pitchFamily="18" charset="2"/>
                  </a:rPr>
                  <a:t> </a:t>
                </a:r>
                <a:r>
                  <a:rPr lang="hu-HU" b="1" dirty="0">
                    <a:sym typeface="Symbol" panose="05050102010706020507" pitchFamily="18" charset="2"/>
                  </a:rPr>
                  <a:t>középponti szöghöz tartozó húr hossza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𝒍</m:t>
                    </m:r>
                    <m:r>
                      <a:rPr lang="hu-HU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𝟐</m:t>
                    </m:r>
                    <m:r>
                      <a:rPr lang="hu-HU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𝑹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∙</m:t>
                    </m:r>
                    <m:func>
                      <m:func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uncPr>
                      <m:fName>
                        <m:r>
                          <a:rPr lang="hu-HU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𝐬𝐢𝐧</m:t>
                        </m:r>
                      </m:fName>
                      <m:e>
                        <m:f>
                          <m:fPr>
                            <m:ctrlP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num>
                          <m:den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</m:t>
                            </m:r>
                          </m:den>
                        </m:f>
                      </m:e>
                    </m:func>
                  </m:oMath>
                </a14:m>
                <a:r>
                  <a:rPr lang="hu-HU" b="1" i="1" dirty="0"/>
                  <a:t>. </a:t>
                </a:r>
                <a:r>
                  <a:rPr lang="hu-HU" b="1" dirty="0"/>
                  <a:t>Amikor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hu-HU" b="1" dirty="0"/>
                  <a:t>, az </a:t>
                </a:r>
                <a14:m>
                  <m:oMath xmlns:m="http://schemas.openxmlformats.org/officeDocument/2006/math">
                    <m:r>
                      <a:rPr lang="hu-HU" b="1" i="1" dirty="0" smtClean="0"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hu-HU" b="1" dirty="0"/>
                  <a:t> megváltozása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𝒅𝒍</m:t>
                      </m:r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𝒅𝒍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hu-HU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f>
                            <m:f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r>
                        <a:rPr lang="hu-H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hu-HU" b="1" dirty="0"/>
              </a:p>
              <a:p>
                <a:r>
                  <a:rPr lang="hu-HU" b="1" dirty="0"/>
                  <a:t>mert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hu-HU" b="1" dirty="0"/>
                  <a:t>. </a:t>
                </a:r>
              </a:p>
              <a:p>
                <a:r>
                  <a:rPr lang="hu-HU" b="1" dirty="0"/>
                  <a:t>Mivel az </a:t>
                </a:r>
                <a:r>
                  <a:rPr lang="hu-HU" b="1" i="1" dirty="0"/>
                  <a:t>ABCD </a:t>
                </a:r>
                <a:r>
                  <a:rPr lang="hu-HU" b="1" dirty="0"/>
                  <a:t>négyzet oldala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hu-HU" b="1" dirty="0"/>
                  <a:t>, ezért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𝒅𝒍</m:t>
                    </m:r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000" b="1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4DAC6A6C-4B28-488A-9963-B89BB2995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00" y="2042059"/>
                <a:ext cx="7251081" cy="2008563"/>
              </a:xfrm>
              <a:prstGeom prst="rect">
                <a:avLst/>
              </a:prstGeom>
              <a:blipFill>
                <a:blip r:embed="rId5"/>
                <a:stretch>
                  <a:fillRect l="-672" t="-608" b="-30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4F70151-BC51-43F8-8B98-EA2330051704}"/>
                  </a:ext>
                </a:extLst>
              </p:cNvPr>
              <p:cNvSpPr txBox="1"/>
              <p:nvPr/>
            </p:nvSpPr>
            <p:spPr>
              <a:xfrm>
                <a:off x="266700" y="4430275"/>
                <a:ext cx="11191415" cy="2395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hu-HU" b="1" dirty="0"/>
                  <a:t> azzal a szögelfordulással egyenlő, amely alatt a fény az </a:t>
                </a:r>
                <a:r>
                  <a:rPr lang="hu-HU" b="1" i="1" dirty="0"/>
                  <a:t>A</a:t>
                </a:r>
                <a:r>
                  <a:rPr lang="hu-HU" b="1" dirty="0"/>
                  <a:t>-</a:t>
                </a:r>
                <a:r>
                  <a:rPr lang="hu-HU" b="1" dirty="0" err="1"/>
                  <a:t>ból</a:t>
                </a:r>
                <a:r>
                  <a:rPr lang="hu-HU" b="1" dirty="0"/>
                  <a:t> </a:t>
                </a:r>
                <a:r>
                  <a:rPr lang="hu-HU" b="1" i="1" dirty="0"/>
                  <a:t>B’</a:t>
                </a:r>
                <a:r>
                  <a:rPr lang="hu-HU" b="1" dirty="0"/>
                  <a:t>-be ér, ezért az </a:t>
                </a:r>
                <a:r>
                  <a:rPr lang="hu-HU" b="1" i="1" dirty="0">
                    <a:sym typeface="Symbol" panose="05050102010706020507" pitchFamily="18" charset="2"/>
                  </a:rPr>
                  <a:t> </a:t>
                </a:r>
                <a:r>
                  <a:rPr lang="hu-HU" b="1" dirty="0">
                    <a:sym typeface="Symbol" panose="05050102010706020507" pitchFamily="18" charset="2"/>
                  </a:rPr>
                  <a:t>-ban lineáris pontossággal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𝒅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𝜶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𝛀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∙</m:t>
                    </m:r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𝒂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𝒄</m:t>
                        </m:r>
                      </m:den>
                    </m:f>
                  </m:oMath>
                </a14:m>
                <a:r>
                  <a:rPr lang="hu-HU" b="1" dirty="0">
                    <a:sym typeface="Symbol" panose="05050102010706020507" pitchFamily="18" charset="2"/>
                  </a:rPr>
                  <a:t>.  Ennek következtében az optikai úthossz megváltozása az egyik oldal mentén 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</a:rPr>
                      <m:t>𝒅𝒍</m:t>
                    </m:r>
                    <m:r>
                      <a:rPr lang="hu-HU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hu-H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u-HU" b="1" dirty="0"/>
                  <a:t>a teljes pálya mentén pedig ennek négyszerese. Az ehhez tartozó fázisváltozás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𝒅𝒍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hu-HU" sz="2000" dirty="0"/>
                  <a:t>. </a:t>
                </a:r>
                <a:r>
                  <a:rPr lang="hu-HU" b="1" dirty="0"/>
                  <a:t>A forgással ellentétes irányban haladó fénysugárra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hu-HU" dirty="0"/>
                  <a:t>, </a:t>
                </a:r>
                <a:r>
                  <a:rPr lang="hu-HU" b="1" dirty="0"/>
                  <a:t>ezért az interferenciakép teljes eltolódása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  <m:sub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den>
                    </m:f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𝜴</m:t>
                    </m:r>
                    <m:r>
                      <m:rPr>
                        <m:nor/>
                      </m:rPr>
                      <a:rPr lang="hu-HU" sz="2000" dirty="0"/>
                      <m:t>.</m:t>
                    </m:r>
                  </m:oMath>
                </a14:m>
                <a:endParaRPr lang="hu-HU" sz="2000" dirty="0"/>
              </a:p>
              <a:p>
                <a:endParaRPr lang="hu-HU" b="1" i="1" dirty="0"/>
              </a:p>
            </p:txBody>
          </p:sp>
        </mc:Choice>
        <mc:Fallback xmlns="">
          <p:sp>
            <p:nvSpPr>
              <p:cNvPr id="10" name="Szövegdoboz 9">
                <a:extLst>
                  <a:ext uri="{FF2B5EF4-FFF2-40B4-BE49-F238E27FC236}">
                    <a16:creationId xmlns:a16="http://schemas.microsoft.com/office/drawing/2014/main" id="{74F70151-BC51-43F8-8B98-EA2330051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4430275"/>
                <a:ext cx="11191415" cy="2395271"/>
              </a:xfrm>
              <a:prstGeom prst="rect">
                <a:avLst/>
              </a:prstGeom>
              <a:blipFill>
                <a:blip r:embed="rId6"/>
                <a:stretch>
                  <a:fillRect l="-490" t="-20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0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A791D09-10E3-425F-AFD5-F4951EF9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55</a:t>
            </a:fld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DE77FBC-71F3-4C0D-996C-EFC117CE5C36}"/>
              </a:ext>
            </a:extLst>
          </p:cNvPr>
          <p:cNvSpPr txBox="1"/>
          <p:nvPr/>
        </p:nvSpPr>
        <p:spPr>
          <a:xfrm>
            <a:off x="342899" y="1512749"/>
            <a:ext cx="1099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kísérlet elvi jelentősége: A newtoni fizika szerint a vonatkoztatási rendszerek egyenletes mozgása nem mutatható ki belső mechanikai megfigyelésekkel, de a forgásuk (a centrifugális és a </a:t>
            </a:r>
            <a:r>
              <a:rPr lang="hu-HU" b="1" dirty="0" err="1"/>
              <a:t>Coriolis</a:t>
            </a:r>
            <a:r>
              <a:rPr lang="hu-HU" b="1" dirty="0"/>
              <a:t> erő miatt) belső megfigyelésekkel is kimutatható. A relativitáselmélet szerint ugyanez érvényes az optikai jelenségekre is.</a:t>
            </a:r>
          </a:p>
          <a:p>
            <a:endParaRPr lang="hu-HU" b="1" dirty="0"/>
          </a:p>
          <a:p>
            <a:r>
              <a:rPr lang="hu-HU" dirty="0"/>
              <a:t> </a:t>
            </a:r>
            <a:r>
              <a:rPr lang="hu-HU" b="1" dirty="0"/>
              <a:t>1926-ban </a:t>
            </a:r>
            <a:r>
              <a:rPr lang="hu-HU" b="1" dirty="0" err="1"/>
              <a:t>Michelson</a:t>
            </a:r>
            <a:r>
              <a:rPr lang="hu-HU" b="1" dirty="0"/>
              <a:t>, </a:t>
            </a:r>
            <a:r>
              <a:rPr lang="hu-HU" b="1" dirty="0" err="1"/>
              <a:t>Gale</a:t>
            </a:r>
            <a:r>
              <a:rPr lang="hu-HU" b="1" dirty="0"/>
              <a:t> és </a:t>
            </a:r>
            <a:r>
              <a:rPr lang="hu-HU" b="1" dirty="0" err="1"/>
              <a:t>Pearson</a:t>
            </a:r>
            <a:r>
              <a:rPr lang="hu-HU" b="1" dirty="0"/>
              <a:t> </a:t>
            </a:r>
            <a:r>
              <a:rPr lang="hu-HU" dirty="0"/>
              <a:t> </a:t>
            </a:r>
            <a:r>
              <a:rPr lang="hu-HU" b="1" dirty="0"/>
              <a:t>egy 1.9 km kerületű </a:t>
            </a:r>
            <a:r>
              <a:rPr lang="hu-HU" b="1" dirty="0" err="1"/>
              <a:t>Sagnac</a:t>
            </a:r>
            <a:r>
              <a:rPr lang="hu-HU" b="1" dirty="0"/>
              <a:t>-típusú </a:t>
            </a:r>
            <a:r>
              <a:rPr lang="hu-HU" b="1" dirty="0" err="1"/>
              <a:t>interferométer</a:t>
            </a:r>
            <a:r>
              <a:rPr lang="hu-HU" b="1" dirty="0"/>
              <a:t> segítségével észlelni tudta a Föld forgását.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C30778C-7C21-40E6-96D4-76C3383C5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2" y="3093900"/>
            <a:ext cx="5133975" cy="3181350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6A285409-F257-4EF7-ADCD-F50D44BAD0EF}"/>
              </a:ext>
            </a:extLst>
          </p:cNvPr>
          <p:cNvSpPr/>
          <p:nvPr/>
        </p:nvSpPr>
        <p:spPr>
          <a:xfrm>
            <a:off x="6491289" y="4851125"/>
            <a:ext cx="2222500" cy="1308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2EF6118-BC36-48D8-B4CC-5FE04EFCD0A5}"/>
              </a:ext>
            </a:extLst>
          </p:cNvPr>
          <p:cNvSpPr txBox="1"/>
          <p:nvPr/>
        </p:nvSpPr>
        <p:spPr>
          <a:xfrm>
            <a:off x="355600" y="3458935"/>
            <a:ext cx="535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Modern alkalmazás: Az optikai giroszkóp, amelyben a két ellentétes irányú fénysugár köralakú optikai szálban halad. Jelzi a repülőgép és a műhold saját forgását.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E094204-70CB-4693-98BC-60B4CC030A2C}"/>
              </a:ext>
            </a:extLst>
          </p:cNvPr>
          <p:cNvSpPr txBox="1"/>
          <p:nvPr/>
        </p:nvSpPr>
        <p:spPr>
          <a:xfrm>
            <a:off x="495300" y="4851125"/>
            <a:ext cx="539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ábrán jól látható, hogy a forgás irányában és azzal ellentétesen haladó fénysugarak optikai úthossza különböző és annál nagyobb, minél nagyobb szög-sebességgel forog az eszköz. 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5EFB8BA-2AE4-488A-A245-625081165626}"/>
              </a:ext>
            </a:extLst>
          </p:cNvPr>
          <p:cNvSpPr txBox="1"/>
          <p:nvPr/>
        </p:nvSpPr>
        <p:spPr>
          <a:xfrm>
            <a:off x="355600" y="469900"/>
            <a:ext cx="1090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Vegyük észre, hogy a számítást abban az </a:t>
            </a:r>
            <a:r>
              <a:rPr lang="hu-HU" b="1" i="1" dirty="0"/>
              <a:t>inerciarendszerben</a:t>
            </a:r>
            <a:r>
              <a:rPr lang="hu-HU" b="1" dirty="0"/>
              <a:t> végeztük, amelyben az </a:t>
            </a:r>
            <a:r>
              <a:rPr lang="hu-HU" b="1" dirty="0" err="1"/>
              <a:t>interferométer</a:t>
            </a:r>
            <a:r>
              <a:rPr lang="hu-HU" b="1" dirty="0"/>
              <a:t> forog. Kihasználtuk, hogy (1) ez az inerciarendszer tetszőleges lehet, (2) a fénysebesség benne minden irányban </a:t>
            </a:r>
            <a:r>
              <a:rPr lang="hu-HU" b="1" i="1" dirty="0"/>
              <a:t>c, </a:t>
            </a:r>
            <a:r>
              <a:rPr lang="hu-HU" b="1" dirty="0"/>
              <a:t>és </a:t>
            </a:r>
          </a:p>
          <a:p>
            <a:r>
              <a:rPr lang="hu-HU" b="1" dirty="0"/>
              <a:t>(3) nem függ a forrás (a tükrök) sebességétől.</a:t>
            </a:r>
          </a:p>
        </p:txBody>
      </p:sp>
    </p:spTree>
    <p:extLst>
      <p:ext uri="{BB962C8B-B14F-4D97-AF65-F5344CB8AC3E}">
        <p14:creationId xmlns:p14="http://schemas.microsoft.com/office/powerpoint/2010/main" val="28535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BC508881-03A1-4A8B-8F07-B3232606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56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6110BD9-8DCC-4A29-94F1-80B17A749837}"/>
                  </a:ext>
                </a:extLst>
              </p:cNvPr>
              <p:cNvSpPr txBox="1"/>
              <p:nvPr/>
            </p:nvSpPr>
            <p:spPr>
              <a:xfrm>
                <a:off x="279400" y="253614"/>
                <a:ext cx="109093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400" b="1" dirty="0"/>
                  <a:t>8) </a:t>
                </a:r>
                <a:r>
                  <a:rPr lang="hu-HU" b="1" dirty="0"/>
                  <a:t>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hosszúságú vonat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) halad </a:t>
                </a:r>
                <a:r>
                  <a:rPr lang="hu-HU" b="1" i="1" dirty="0"/>
                  <a:t>V</a:t>
                </a:r>
                <a:r>
                  <a:rPr lang="hu-HU" b="1" dirty="0"/>
                  <a:t> sebességgel a pályatesten (</a:t>
                </a:r>
                <a:r>
                  <a:rPr lang="hu-HU" b="1" i="1" dirty="0"/>
                  <a:t>K</a:t>
                </a:r>
                <a:r>
                  <a:rPr lang="hu-HU" b="1" dirty="0"/>
                  <a:t>). A vonat végén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sebességű pisztolygolyót lövünk ki a vonat eleje felé, amely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idő alatt éri el a vonat elejét. A pályatestről nézve a golyó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 ideig repül és közben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hu-HU" b="1" dirty="0"/>
                  <a:t> utat tesz meg. Mi a kapcsolat 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, valamint 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 párok között?</a:t>
                </a:r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6110BD9-8DCC-4A29-94F1-80B17A74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253614"/>
                <a:ext cx="10909300" cy="1015663"/>
              </a:xfrm>
              <a:prstGeom prst="rect">
                <a:avLst/>
              </a:prstGeom>
              <a:blipFill>
                <a:blip r:embed="rId2"/>
                <a:stretch>
                  <a:fillRect l="-894" t="-4819" b="-903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AA0DA761-C08E-4F47-8030-3738B3753D67}"/>
                  </a:ext>
                </a:extLst>
              </p:cNvPr>
              <p:cNvSpPr txBox="1"/>
              <p:nvPr/>
            </p:nvSpPr>
            <p:spPr>
              <a:xfrm>
                <a:off x="444500" y="1306316"/>
                <a:ext cx="1003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newtoni fizikában nyilván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. Hogyan módosul ez a képlet a relativitáselméletben?</a:t>
                </a:r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AA0DA761-C08E-4F47-8030-3738B3753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1306316"/>
                <a:ext cx="10033000" cy="369332"/>
              </a:xfrm>
              <a:prstGeom prst="rect">
                <a:avLst/>
              </a:prstGeom>
              <a:blipFill>
                <a:blip r:embed="rId3"/>
                <a:stretch>
                  <a:fillRect l="-547" t="-8197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9138624A-1BD0-4423-A252-ABBD73410645}"/>
                  </a:ext>
                </a:extLst>
              </p:cNvPr>
              <p:cNvSpPr txBox="1"/>
              <p:nvPr/>
            </p:nvSpPr>
            <p:spPr>
              <a:xfrm>
                <a:off x="444500" y="1778766"/>
                <a:ext cx="9715500" cy="1409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Lorentz-kontrakció következtében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hu-HU" b="1" dirty="0"/>
                  <a:t>, ezért</a:t>
                </a:r>
              </a:p>
              <a:p>
                <a:endParaRPr lang="hu-HU" sz="24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sz="2400" b="1" dirty="0"/>
                  <a:t>.                  </a:t>
                </a:r>
                <a:r>
                  <a:rPr lang="hu-HU" sz="2000" b="1" dirty="0"/>
                  <a:t> </a:t>
                </a: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9138624A-1BD0-4423-A252-ABBD73410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1778766"/>
                <a:ext cx="9715500" cy="1409681"/>
              </a:xfrm>
              <a:prstGeom prst="rect">
                <a:avLst/>
              </a:prstGeom>
              <a:blipFill>
                <a:blip r:embed="rId4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9F86F92-4781-473B-878A-7306BE1B6C2B}"/>
                  </a:ext>
                </a:extLst>
              </p:cNvPr>
              <p:cNvSpPr txBox="1"/>
              <p:nvPr/>
            </p:nvSpPr>
            <p:spPr>
              <a:xfrm>
                <a:off x="444500" y="3222871"/>
                <a:ext cx="10528300" cy="851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-t is ki kell fejezni a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,∆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 páron keresztül. Ehhez nyilván szükség lesz a golyó sebességére,</a:t>
                </a:r>
              </a:p>
              <a:p>
                <a:r>
                  <a:rPr lang="hu-HU" b="1" dirty="0"/>
                  <a:t>amely a vonathoz képest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, a pályatesthez képest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hu-HU" b="1" i="1" dirty="0"/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sz="2000" b="1" dirty="0"/>
                  <a:t>, 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hu-HU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hu-HU" b="1" dirty="0"/>
                  <a:t>.  Hogyan induljunk el?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9F86F92-4781-473B-878A-7306BE1B6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3222871"/>
                <a:ext cx="10528300" cy="851900"/>
              </a:xfrm>
              <a:prstGeom prst="rect">
                <a:avLst/>
              </a:prstGeom>
              <a:blipFill>
                <a:blip r:embed="rId5"/>
                <a:stretch>
                  <a:fillRect l="-521" t="-4317" b="-71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D6B0AF5-E711-4622-8994-D35CA6A8D4ED}"/>
                  </a:ext>
                </a:extLst>
              </p:cNvPr>
              <p:cNvSpPr txBox="1"/>
              <p:nvPr/>
            </p:nvSpPr>
            <p:spPr>
              <a:xfrm>
                <a:off x="279400" y="4074771"/>
                <a:ext cx="11239500" cy="981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sSub>
                          <m:sSubPr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sz="2400" b="1" dirty="0">
                    <a:latin typeface="Calibri" panose="020F0502020204030204" pitchFamily="34" charset="0"/>
                  </a:rPr>
                  <a:t> . </a:t>
                </a:r>
              </a:p>
              <a:p>
                <a:endParaRPr lang="hu-HU" b="1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5D6B0AF5-E711-4622-8994-D35CA6A8D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4074771"/>
                <a:ext cx="11239500" cy="9819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0592CD9A-086F-4D22-9A79-424C491A64E1}"/>
                  </a:ext>
                </a:extLst>
              </p:cNvPr>
              <p:cNvSpPr txBox="1"/>
              <p:nvPr/>
            </p:nvSpPr>
            <p:spPr>
              <a:xfrm>
                <a:off x="444500" y="5635715"/>
                <a:ext cx="10426700" cy="760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sz="2400" b="1" dirty="0"/>
                  <a:t>.          </a:t>
                </a:r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0592CD9A-086F-4D22-9A79-424C491A6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5635715"/>
                <a:ext cx="10426700" cy="7601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>
            <a:extLst>
              <a:ext uri="{FF2B5EF4-FFF2-40B4-BE49-F238E27FC236}">
                <a16:creationId xmlns:a16="http://schemas.microsoft.com/office/drawing/2014/main" id="{65F443A8-A9C1-426D-BDAB-43AB9E6524C8}"/>
              </a:ext>
            </a:extLst>
          </p:cNvPr>
          <p:cNvSpPr txBox="1"/>
          <p:nvPr/>
        </p:nvSpPr>
        <p:spPr>
          <a:xfrm>
            <a:off x="444500" y="4929863"/>
            <a:ext cx="227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Mi a következő lépés?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36BA110-2BC3-47F5-B91C-4B031300FBE1}"/>
                  </a:ext>
                </a:extLst>
              </p:cNvPr>
              <p:cNvSpPr txBox="1"/>
              <p:nvPr/>
            </p:nvSpPr>
            <p:spPr>
              <a:xfrm>
                <a:off x="2882900" y="4874046"/>
                <a:ext cx="8305800" cy="85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Ide be kell helyettesíteni a relatív sebesség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sz="2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𝒗𝑽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hu-HU" sz="2000" dirty="0"/>
                  <a:t> </a:t>
                </a:r>
                <a:r>
                  <a:rPr lang="hu-HU" b="1" dirty="0"/>
                  <a:t>képletét:</a:t>
                </a:r>
                <a:r>
                  <a:rPr lang="hu-HU" dirty="0"/>
                  <a:t> 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B36BA110-2BC3-47F5-B91C-4B031300F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00" y="4874046"/>
                <a:ext cx="8305800" cy="851772"/>
              </a:xfrm>
              <a:prstGeom prst="rect">
                <a:avLst/>
              </a:prstGeom>
              <a:blipFill>
                <a:blip r:embed="rId8"/>
                <a:stretch>
                  <a:fillRect l="-66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3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7" grpId="0"/>
      <p:bldP spid="9" grpId="0"/>
      <p:bldP spid="10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A13793B3-4181-42DC-A810-7642FC6F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57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F0590113-1443-44AE-95F9-69FF2B257BB1}"/>
                  </a:ext>
                </a:extLst>
              </p:cNvPr>
              <p:cNvSpPr txBox="1"/>
              <p:nvPr/>
            </p:nvSpPr>
            <p:spPr>
              <a:xfrm>
                <a:off x="622300" y="431800"/>
                <a:ext cx="10883900" cy="2422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</a:t>
                </a:r>
                <a:r>
                  <a:rPr lang="hu-HU" b="1" i="1" dirty="0"/>
                  <a:t>Lorentz-transzformáció </a:t>
                </a:r>
                <a:r>
                  <a:rPr lang="hu-HU" b="1" dirty="0"/>
                  <a:t>képleteit kaptuk </a:t>
                </a:r>
                <a:r>
                  <a:rPr lang="hu-HU" b="1" dirty="0" err="1"/>
                  <a:t>eredményül</a:t>
                </a:r>
                <a:r>
                  <a:rPr lang="hu-HU" b="1" dirty="0"/>
                  <a:t>, amelynek tartalma világosabbá válik, ha a feladatot általánosabb formában fogalmazzuk meg, és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-t átjelöljük </a:t>
                </a:r>
                <a:r>
                  <a:rPr lang="hu-HU" b="1" i="1" dirty="0"/>
                  <a:t>K’,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hu-HU" b="1" dirty="0"/>
                  <a:t>-re.</a:t>
                </a:r>
              </a:p>
              <a:p>
                <a:endParaRPr lang="hu-HU" b="1" dirty="0"/>
              </a:p>
              <a:p>
                <a:r>
                  <a:rPr lang="hu-HU" b="1" dirty="0"/>
                  <a:t>A </a:t>
                </a:r>
                <a:r>
                  <a:rPr lang="hu-HU" b="1" i="1" dirty="0"/>
                  <a:t>K’</a:t>
                </a:r>
                <a:r>
                  <a:rPr lang="hu-HU" b="1" dirty="0"/>
                  <a:t> mozogjon </a:t>
                </a:r>
                <a:r>
                  <a:rPr lang="hu-HU" b="1" i="1" dirty="0"/>
                  <a:t>K</a:t>
                </a:r>
                <a:r>
                  <a:rPr lang="hu-HU" b="1" dirty="0"/>
                  <a:t>-hoz képest </a:t>
                </a:r>
                <a:r>
                  <a:rPr lang="hu-HU" b="1" i="1" dirty="0"/>
                  <a:t>V</a:t>
                </a:r>
                <a:r>
                  <a:rPr lang="hu-HU" b="1" dirty="0"/>
                  <a:t> sebességgel. Történjen két esemény, amelyek koordináta- és időkülönbsége </a:t>
                </a:r>
                <a:r>
                  <a:rPr lang="hu-HU" b="1" i="1" dirty="0"/>
                  <a:t>K</a:t>
                </a:r>
                <a:r>
                  <a:rPr lang="hu-HU" b="1" dirty="0"/>
                  <a:t>-ban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hu-HU" b="1" dirty="0"/>
                  <a:t> és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. Akkor a két esemény koordináta- és időkülönbsége </a:t>
                </a:r>
                <a:r>
                  <a:rPr lang="hu-HU" b="1" i="1" dirty="0"/>
                  <a:t>K’</a:t>
                </a:r>
                <a:r>
                  <a:rPr lang="hu-HU" b="1" dirty="0"/>
                  <a:t>-</a:t>
                </a:r>
                <a:r>
                  <a:rPr lang="hu-HU" b="1" dirty="0" err="1"/>
                  <a:t>höz</a:t>
                </a:r>
                <a:r>
                  <a:rPr lang="hu-HU" b="1" dirty="0"/>
                  <a:t> képest</a:t>
                </a:r>
              </a:p>
              <a:p>
                <a:endParaRPr lang="hu-HU" b="1" dirty="0"/>
              </a:p>
              <a:p>
                <a:pPr algn="ctr"/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b="1" dirty="0"/>
                  <a:t>       és</a:t>
                </a:r>
                <a:r>
                  <a:rPr lang="hu-HU" sz="2400" b="1" dirty="0"/>
                  <a:t>     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b="1" dirty="0"/>
                  <a:t> .</a:t>
                </a:r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F0590113-1443-44AE-95F9-69FF2B257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431800"/>
                <a:ext cx="10883900" cy="2422138"/>
              </a:xfrm>
              <a:prstGeom prst="rect">
                <a:avLst/>
              </a:prstGeom>
              <a:blipFill>
                <a:blip r:embed="rId3"/>
                <a:stretch>
                  <a:fillRect l="-448" t="-15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>
            <a:extLst>
              <a:ext uri="{FF2B5EF4-FFF2-40B4-BE49-F238E27FC236}">
                <a16:creationId xmlns:a16="http://schemas.microsoft.com/office/drawing/2014/main" id="{697D6334-3372-4674-B170-5469E31D8214}"/>
              </a:ext>
            </a:extLst>
          </p:cNvPr>
          <p:cNvSpPr txBox="1"/>
          <p:nvPr/>
        </p:nvSpPr>
        <p:spPr>
          <a:xfrm>
            <a:off x="622300" y="2980938"/>
            <a:ext cx="1103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De a levezetés csak </a:t>
            </a:r>
            <a:r>
              <a:rPr lang="hu-HU" b="1" i="1" dirty="0"/>
              <a:t>időszerű eseménypárra </a:t>
            </a:r>
            <a:r>
              <a:rPr lang="hu-HU" b="1" dirty="0"/>
              <a:t>vonatkozott (13. dia). Érvényes-e akkor is, ha az eseményeket fényjel köti össze egymással? Hogyan lehet ezt ellenőrizni?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16F8E6D-6EF5-4FFE-89E1-43435AD9114D}"/>
                  </a:ext>
                </a:extLst>
              </p:cNvPr>
              <p:cNvSpPr txBox="1"/>
              <p:nvPr/>
            </p:nvSpPr>
            <p:spPr>
              <a:xfrm>
                <a:off x="622300" y="3873500"/>
                <a:ext cx="10883900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Azt kell megmutatni, hogy ha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, akkor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’. Ez behelyettesítéssel azonnal látható. 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16F8E6D-6EF5-4FFE-89E1-43435AD91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3873500"/>
                <a:ext cx="10883900" cy="378822"/>
              </a:xfrm>
              <a:prstGeom prst="rect">
                <a:avLst/>
              </a:prstGeom>
              <a:blipFill>
                <a:blip r:embed="rId4"/>
                <a:stretch>
                  <a:fillRect l="-448" t="-7937" b="-2063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>
            <a:extLst>
              <a:ext uri="{FF2B5EF4-FFF2-40B4-BE49-F238E27FC236}">
                <a16:creationId xmlns:a16="http://schemas.microsoft.com/office/drawing/2014/main" id="{EFC0ED44-3C9B-43BC-B656-514F352445C3}"/>
              </a:ext>
            </a:extLst>
          </p:cNvPr>
          <p:cNvSpPr txBox="1"/>
          <p:nvPr/>
        </p:nvSpPr>
        <p:spPr>
          <a:xfrm>
            <a:off x="622300" y="4448210"/>
            <a:ext cx="1027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És mi a helyzet, ha az eseménypár térszerű, mint pl. Einstein vonatkísérletében?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2F87BEB-8CBA-49CE-84BC-1364085FAA8F}"/>
                  </a:ext>
                </a:extLst>
              </p:cNvPr>
              <p:cNvSpPr txBox="1"/>
              <p:nvPr/>
            </p:nvSpPr>
            <p:spPr>
              <a:xfrm>
                <a:off x="736600" y="5118100"/>
                <a:ext cx="10515600" cy="88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Ekkor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hu-HU" b="1" dirty="0"/>
                  <a:t> és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. Ha ezeket a fenti két egyenletbe behelyettesítjük és kiejtjük belőlük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hu-HU" b="1" dirty="0"/>
                  <a:t>-t, akkor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b="1" dirty="0"/>
                  <a:t>-re a helyes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b="1" dirty="0"/>
                  <a:t> eredményt kapjuk.</a:t>
                </a:r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2F87BEB-8CBA-49CE-84BC-1364085FA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5118100"/>
                <a:ext cx="10515600" cy="884538"/>
              </a:xfrm>
              <a:prstGeom prst="rect">
                <a:avLst/>
              </a:prstGeom>
              <a:blipFill>
                <a:blip r:embed="rId5"/>
                <a:stretch>
                  <a:fillRect l="-522" t="-413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0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179AE7F-6FCE-4921-9CBB-C57233A9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58</a:t>
            </a:fld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AC8691BF-0E48-47D9-B307-4A483DAA44DC}"/>
                  </a:ext>
                </a:extLst>
              </p:cNvPr>
              <p:cNvSpPr txBox="1"/>
              <p:nvPr/>
            </p:nvSpPr>
            <p:spPr>
              <a:xfrm>
                <a:off x="241300" y="616982"/>
                <a:ext cx="10985500" cy="2145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Amikor a pisztolygolyó </a:t>
                </a:r>
                <a:r>
                  <a:rPr lang="hu-HU" b="1" i="1" dirty="0"/>
                  <a:t>x</a:t>
                </a:r>
                <a:r>
                  <a:rPr lang="hu-HU" b="1" dirty="0"/>
                  <a:t> irányban repült, a newtoni fizika szerint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∙∆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≠∆</m:t>
                    </m:r>
                    <m:sSub>
                      <m:sSub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. De ha a repülés iránya </a:t>
                </a:r>
                <a:r>
                  <a:rPr lang="hu-HU" b="1" i="1" dirty="0"/>
                  <a:t>x</a:t>
                </a:r>
                <a:r>
                  <a:rPr lang="hu-HU" b="1" dirty="0"/>
                  <a:t>-re merőleges (pl. </a:t>
                </a:r>
                <a:r>
                  <a:rPr lang="hu-HU" b="1" i="1" dirty="0"/>
                  <a:t>z</a:t>
                </a:r>
                <a:r>
                  <a:rPr lang="hu-HU" b="1" dirty="0"/>
                  <a:t>), akkor nyilván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, mert a vonat </a:t>
                </a:r>
                <a:r>
                  <a:rPr lang="hu-HU" b="1" i="1" dirty="0"/>
                  <a:t>V</a:t>
                </a:r>
                <a:r>
                  <a:rPr lang="hu-HU" b="1" dirty="0"/>
                  <a:t> sebessége nem játszik szerepet. A mozgásra merőleges méretek nem is kontrahálódnak, ezért a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b>
                      <m:sSub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u-HU" b="1" dirty="0"/>
                  <a:t> egyenlőség a relativitáselméletben is érvényben marad. A Lorentz-transzformáció teljes alakja tehát a következő:</a:t>
                </a:r>
              </a:p>
              <a:p>
                <a:endParaRPr lang="hu-HU" b="1" dirty="0"/>
              </a:p>
              <a:p>
                <a:pPr algn="ctr"/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sz="2400" b="1" dirty="0"/>
                  <a:t>,        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∙∆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sz="2400" b="1" dirty="0"/>
                  <a:t>,     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hu-HU" sz="2400" b="1" dirty="0"/>
                  <a:t>,     </a:t>
                </a:r>
                <a14:m>
                  <m:oMath xmlns:m="http://schemas.openxmlformats.org/officeDocument/2006/math"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hu-HU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hu-HU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b="1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AC8691BF-0E48-47D9-B307-4A483DAA4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616982"/>
                <a:ext cx="10985500" cy="2145139"/>
              </a:xfrm>
              <a:prstGeom prst="rect">
                <a:avLst/>
              </a:prstGeom>
              <a:blipFill>
                <a:blip r:embed="rId2"/>
                <a:stretch>
                  <a:fillRect l="-499" t="-1420" r="-66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>
            <a:extLst>
              <a:ext uri="{FF2B5EF4-FFF2-40B4-BE49-F238E27FC236}">
                <a16:creationId xmlns:a16="http://schemas.microsoft.com/office/drawing/2014/main" id="{A02E9A29-2AFC-4F79-A08E-9144EF381053}"/>
              </a:ext>
            </a:extLst>
          </p:cNvPr>
          <p:cNvSpPr txBox="1"/>
          <p:nvPr/>
        </p:nvSpPr>
        <p:spPr>
          <a:xfrm>
            <a:off x="241300" y="203988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Mi van a tranzverzális (</a:t>
            </a:r>
            <a:r>
              <a:rPr lang="hu-HU" b="1" i="1" dirty="0" err="1"/>
              <a:t>y</a:t>
            </a:r>
            <a:r>
              <a:rPr lang="hu-HU" b="1" dirty="0" err="1"/>
              <a:t>,</a:t>
            </a:r>
            <a:r>
              <a:rPr lang="hu-HU" b="1" i="1" dirty="0" err="1"/>
              <a:t>z</a:t>
            </a:r>
            <a:r>
              <a:rPr lang="hu-HU" b="1" i="1" dirty="0"/>
              <a:t>) </a:t>
            </a:r>
            <a:r>
              <a:rPr lang="hu-HU" b="1" dirty="0"/>
              <a:t>irányokkal?</a:t>
            </a:r>
          </a:p>
          <a:p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23FB6C5-B69E-4AF1-A6AD-47E1584BD107}"/>
                  </a:ext>
                </a:extLst>
              </p:cNvPr>
              <p:cNvSpPr txBox="1"/>
              <p:nvPr/>
            </p:nvSpPr>
            <p:spPr>
              <a:xfrm>
                <a:off x="241300" y="2762121"/>
                <a:ext cx="10985500" cy="186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Ha az első esemény (példánkban a pisztoly elsülése) a </a:t>
                </a:r>
                <a:r>
                  <a:rPr lang="hu-HU" b="1" i="1" dirty="0"/>
                  <a:t>K</a:t>
                </a:r>
                <a:r>
                  <a:rPr lang="hu-HU" b="1" dirty="0"/>
                  <a:t> és a </a:t>
                </a:r>
                <a:r>
                  <a:rPr lang="hu-HU" b="1" i="1" dirty="0"/>
                  <a:t>K’</a:t>
                </a:r>
                <a:r>
                  <a:rPr lang="hu-HU" b="1" dirty="0"/>
                  <a:t> átfedése pillanatában közös origójukban az ott nyugvó (virtuális) órák szerint a </a:t>
                </a:r>
                <a:r>
                  <a:rPr lang="hu-HU" b="1" i="1" dirty="0"/>
                  <a:t>t=t’=0 </a:t>
                </a:r>
                <a:r>
                  <a:rPr lang="hu-HU" b="1" dirty="0"/>
                  <a:t>időpontban történik, akkor a </a:t>
                </a:r>
                <a:r>
                  <a:rPr lang="hu-HU" b="1" dirty="0">
                    <a:sym typeface="Symbol" panose="05050102010706020507" pitchFamily="18" charset="2"/>
                  </a:rPr>
                  <a:t>-k elhagyhatók:</a:t>
                </a:r>
              </a:p>
              <a:p>
                <a:endParaRPr lang="hu-HU" b="1" dirty="0">
                  <a:sym typeface="Symbol" panose="05050102010706020507" pitchFamily="18" charset="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sz="2400" b="1" dirty="0"/>
                  <a:t>,        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𝑽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hu-HU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  <m:sup>
                                <m:r>
                                  <a:rPr lang="hu-HU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hu-HU" sz="2400" b="1" dirty="0"/>
                  <a:t>,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hu-HU" sz="2400" b="1" dirty="0"/>
                  <a:t>,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sz="2400" b="1" dirty="0"/>
              </a:p>
              <a:p>
                <a:endParaRPr lang="hu-HU" b="1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923FB6C5-B69E-4AF1-A6AD-47E1584BD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2762121"/>
                <a:ext cx="10985500" cy="1868140"/>
              </a:xfrm>
              <a:prstGeom prst="rect">
                <a:avLst/>
              </a:prstGeom>
              <a:blipFill>
                <a:blip r:embed="rId3"/>
                <a:stretch>
                  <a:fillRect l="-499" t="-16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A9AA67A-FCC8-4153-A0D9-F650BAAB7B3C}"/>
                  </a:ext>
                </a:extLst>
              </p:cNvPr>
              <p:cNvSpPr txBox="1"/>
              <p:nvPr/>
            </p:nvSpPr>
            <p:spPr>
              <a:xfrm>
                <a:off x="241300" y="4476750"/>
                <a:ext cx="10985500" cy="932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Ez a képlet kapcsolja össze egy adott pontszerű, pillanatszerű esemény (a példánkban a pisztolygolyó becsapódása) koordinátáit és időpontját a két egymáshoz képest </a:t>
                </a:r>
                <a:r>
                  <a:rPr lang="hu-HU" b="1" i="1" dirty="0"/>
                  <a:t>V</a:t>
                </a:r>
                <a:r>
                  <a:rPr lang="hu-HU" b="1" dirty="0"/>
                  <a:t> sebességgel mozgó koordinátarendszerben, ha a két koordinátarendszer origójának egybeesése a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hu-HU" b="1" dirty="0"/>
                  <a:t> pillanatban történő esemény.</a:t>
                </a:r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9A9AA67A-FCC8-4153-A0D9-F650BAAB7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4476750"/>
                <a:ext cx="10985500" cy="932819"/>
              </a:xfrm>
              <a:prstGeom prst="rect">
                <a:avLst/>
              </a:prstGeom>
              <a:blipFill>
                <a:blip r:embed="rId4"/>
                <a:stretch>
                  <a:fillRect l="-499" t="-3268" r="-222" b="-849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9DA366D8-CD11-47D4-81F8-7993613161AE}"/>
                  </a:ext>
                </a:extLst>
              </p:cNvPr>
              <p:cNvSpPr txBox="1"/>
              <p:nvPr/>
            </p:nvSpPr>
            <p:spPr>
              <a:xfrm>
                <a:off x="330200" y="5359400"/>
                <a:ext cx="10350500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newtoni fizika megfelelő képlete a </a:t>
                </a:r>
                <a:r>
                  <a:rPr lang="hu-HU" b="1" i="1" dirty="0"/>
                  <a:t>Galilei-transzformáció: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u-HU" sz="2000" b="1" dirty="0"/>
                  <a:t>,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hu-HU" sz="2000" b="1" i="1" dirty="0"/>
                  <a:t>·t,</a:t>
                </a:r>
                <a:r>
                  <a:rPr lang="hu-HU" sz="2000" b="1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hu-HU" sz="2000" b="1" dirty="0"/>
                  <a:t>,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hu-HU" sz="2000" b="1" dirty="0"/>
              </a:p>
              <a:p>
                <a:r>
                  <a:rPr lang="hu-HU" b="1" dirty="0"/>
                  <a:t>amely a Lorentz-transzformációból a </a:t>
                </a:r>
                <a14:m>
                  <m:oMath xmlns:m="http://schemas.openxmlformats.org/officeDocument/2006/math">
                    <m:r>
                      <a:rPr lang="hu-HU" b="1" i="0" smtClean="0">
                        <a:latin typeface="Cambria Math" panose="02040503050406030204" pitchFamily="18" charset="0"/>
                      </a:rPr>
                      <m:t>𝐜</m:t>
                    </m:r>
                    <m:r>
                      <a:rPr lang="hu-H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hu-HU" b="1" dirty="0"/>
                  <a:t>  határesetben kapható meg.</a:t>
                </a:r>
              </a:p>
              <a:p>
                <a:endParaRPr lang="hu-HU" b="1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9DA366D8-CD11-47D4-81F8-799361316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5359400"/>
                <a:ext cx="10350500" cy="1231106"/>
              </a:xfrm>
              <a:prstGeom prst="rect">
                <a:avLst/>
              </a:prstGeom>
              <a:blipFill>
                <a:blip r:embed="rId5"/>
                <a:stretch>
                  <a:fillRect l="-471" t="-247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3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C0D4382-4EC3-4423-85AC-823780410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59</a:t>
            </a:fld>
            <a:endParaRPr lang="hu-HU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9772DEA-BE09-415B-A124-3E6110E9403A}"/>
              </a:ext>
            </a:extLst>
          </p:cNvPr>
          <p:cNvSpPr txBox="1"/>
          <p:nvPr/>
        </p:nvSpPr>
        <p:spPr>
          <a:xfrm>
            <a:off x="368300" y="419100"/>
            <a:ext cx="10985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9) </a:t>
            </a:r>
            <a:r>
              <a:rPr lang="hu-HU" b="1" dirty="0"/>
              <a:t>Mutassuk meg, hogy új koordinátarendszerre áttérve két időszerű esemény között a sajátidő változatlan marad.</a:t>
            </a:r>
            <a:endParaRPr lang="hu-H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3AB8C60-7288-4E3C-AE4C-F059EE2DF5E0}"/>
                  </a:ext>
                </a:extLst>
              </p:cNvPr>
              <p:cNvSpPr txBox="1"/>
              <p:nvPr/>
            </p:nvSpPr>
            <p:spPr>
              <a:xfrm>
                <a:off x="368300" y="2973833"/>
                <a:ext cx="10096500" cy="62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hu-H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hu-HU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3AB8C60-7288-4E3C-AE4C-F059EE2DF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973833"/>
                <a:ext cx="10096500" cy="629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626E8C92-6D4E-4F9B-B9EC-B9AE3BDCBF84}"/>
                  </a:ext>
                </a:extLst>
              </p:cNvPr>
              <p:cNvSpPr txBox="1"/>
              <p:nvPr/>
            </p:nvSpPr>
            <p:spPr>
              <a:xfrm>
                <a:off x="666750" y="3746500"/>
                <a:ext cx="10858500" cy="1398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Ha a jobboldalon az 58. dia első képlete szerint a </a:t>
                </a:r>
                <a:r>
                  <a:rPr lang="hu-HU" b="1" dirty="0" err="1"/>
                  <a:t>vesszős</a:t>
                </a:r>
                <a:r>
                  <a:rPr lang="hu-HU" b="1" dirty="0"/>
                  <a:t> differenciákat </a:t>
                </a:r>
                <a:r>
                  <a:rPr lang="hu-HU" b="1" dirty="0" err="1"/>
                  <a:t>vesszőtleneken</a:t>
                </a:r>
                <a:r>
                  <a:rPr lang="hu-HU" b="1" dirty="0"/>
                  <a:t> keresztül fejezzük ki, rövid átalakítás után a 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hu-HU" sz="2000" b="1" dirty="0"/>
                  <a:t> </a:t>
                </a:r>
                <a14:m>
                  <m:oMath xmlns:m="http://schemas.openxmlformats.org/officeDocument/2006/math">
                    <m:r>
                      <a:rPr lang="hu-HU" sz="20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sz="20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hu-HU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hu-HU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hu-HU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hu-HU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sz="2000" b="1" dirty="0"/>
                  <a:t>       (*)</a:t>
                </a:r>
              </a:p>
              <a:p>
                <a:r>
                  <a:rPr lang="hu-HU" b="1" dirty="0"/>
                  <a:t>egyenlőségre jutunk.</a:t>
                </a:r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626E8C92-6D4E-4F9B-B9EC-B9AE3BDCB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3746500"/>
                <a:ext cx="10858500" cy="1398716"/>
              </a:xfrm>
              <a:prstGeom prst="rect">
                <a:avLst/>
              </a:prstGeom>
              <a:blipFill>
                <a:blip r:embed="rId3"/>
                <a:stretch>
                  <a:fillRect l="-449" t="-2620" b="-39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57A07F34-F399-458D-B0D6-C7858F3EF580}"/>
                  </a:ext>
                </a:extLst>
              </p:cNvPr>
              <p:cNvSpPr txBox="1"/>
              <p:nvPr/>
            </p:nvSpPr>
            <p:spPr>
              <a:xfrm>
                <a:off x="482600" y="1371600"/>
                <a:ext cx="10096500" cy="1648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 </a:t>
                </a:r>
                <a:r>
                  <a:rPr lang="hu-HU" b="1" i="1" dirty="0"/>
                  <a:t>K’</a:t>
                </a:r>
                <a:r>
                  <a:rPr lang="hu-HU" b="1" dirty="0"/>
                  <a:t>-ben a két eseményt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0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  <m:r>
                          <a:rPr lang="hu-HU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  <m:r>
                          <a:rPr lang="hu-HU" sz="2000" b="1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hu-HU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hu-HU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hu-HU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den>
                        </m:f>
                      </m:e>
                    </m:d>
                  </m:oMath>
                </a14:m>
                <a:r>
                  <a:rPr lang="hu-HU" sz="2000" b="1" dirty="0"/>
                  <a:t> </a:t>
                </a:r>
                <a:r>
                  <a:rPr lang="hu-HU" b="1" dirty="0"/>
                  <a:t>sebességű „óra” köti össze egymással, ezért</a:t>
                </a:r>
              </a:p>
              <a:p>
                <a:endParaRPr lang="hu-HU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p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hu-HU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′∙</m:t>
                      </m:r>
                      <m:rad>
                        <m:radPr>
                          <m:degHide m:val="on"/>
                          <m:ctrlP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u-HU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hu-HU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sSup>
                                        <m:sSupPr>
                                          <m:ctrlP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hu-HU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sSup>
                                        <m:sSupPr>
                                          <m:ctrlP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p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sSup>
                                        <m:sSupPr>
                                          <m:ctrlP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p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hu-HU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sSup>
                                        <m:sSupPr>
                                          <m:ctrlP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p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u-HU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u-HU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sSup>
                                        <m:sSupPr>
                                          <m:ctrlP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𝒛</m:t>
                                          </m:r>
                                        </m:e>
                                        <m:sup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hu-HU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sSup>
                                        <m:sSupPr>
                                          <m:ctrlP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𝒕</m:t>
                                          </m:r>
                                        </m:e>
                                        <m:sup>
                                          <m:r>
                                            <a:rPr lang="hu-HU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hu-HU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hu-HU" b="1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57A07F34-F399-458D-B0D6-C7858F3EF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" y="1371600"/>
                <a:ext cx="10096500" cy="1648336"/>
              </a:xfrm>
              <a:prstGeom prst="rect">
                <a:avLst/>
              </a:prstGeom>
              <a:blipFill>
                <a:blip r:embed="rId4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zövegdoboz 6">
            <a:extLst>
              <a:ext uri="{FF2B5EF4-FFF2-40B4-BE49-F238E27FC236}">
                <a16:creationId xmlns:a16="http://schemas.microsoft.com/office/drawing/2014/main" id="{858E88F4-EE4E-4CAC-B75D-A637A9D3FB1F}"/>
              </a:ext>
            </a:extLst>
          </p:cNvPr>
          <p:cNvSpPr txBox="1"/>
          <p:nvPr/>
        </p:nvSpPr>
        <p:spPr>
          <a:xfrm>
            <a:off x="787400" y="5245100"/>
            <a:ext cx="1118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sajátidő-különbség a fogalma szerint nem függhet a koordinátarendszertől. Az 1. feladat megoldása ezzel összhangban volt. Most azt is látjuk, hogy inerciarendszereknél ez a tény a Lorentz-transzformáció következménye, a Lorentz-transzformáció igazolásához pedig csak azokra a tulajdonságokra (sajátidő és koordinátaidő kapcsolata, sebességösszeadás, Lorentz-kontrakció) volt szükség, amelyeket a feladat megoldásához is felhasználtunk. </a:t>
            </a:r>
          </a:p>
        </p:txBody>
      </p:sp>
    </p:spTree>
    <p:extLst>
      <p:ext uri="{BB962C8B-B14F-4D97-AF65-F5344CB8AC3E}">
        <p14:creationId xmlns:p14="http://schemas.microsoft.com/office/powerpoint/2010/main" val="12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6AFD8D63-CC5D-4446-BDB0-FF74A675C337}"/>
              </a:ext>
            </a:extLst>
          </p:cNvPr>
          <p:cNvSpPr txBox="1"/>
          <p:nvPr/>
        </p:nvSpPr>
        <p:spPr>
          <a:xfrm>
            <a:off x="1003300" y="1295400"/>
            <a:ext cx="1104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Figyeljük meg pontosan, hogyan használjuk az órákat ezekben a valóságosan végrehajtható kísérletekben. </a:t>
            </a:r>
          </a:p>
          <a:p>
            <a:endParaRPr lang="hu-HU" b="1" dirty="0"/>
          </a:p>
          <a:p>
            <a:r>
              <a:rPr lang="hu-HU" b="1" dirty="0"/>
              <a:t>Foucault és </a:t>
            </a:r>
            <a:r>
              <a:rPr lang="hu-HU" b="1" dirty="0" err="1"/>
              <a:t>Fizeau</a:t>
            </a:r>
            <a:r>
              <a:rPr lang="hu-HU" b="1" dirty="0"/>
              <a:t> kísérletében </a:t>
            </a:r>
            <a:r>
              <a:rPr lang="hu-HU" b="1" i="1" dirty="0"/>
              <a:t>egyetlen órát </a:t>
            </a:r>
            <a:r>
              <a:rPr lang="hu-HU" b="1" dirty="0"/>
              <a:t>kellett használni, ezt is csak akkor, amikor a tükör ill. a fogaskerék szögsebességét bekalibrálták. </a:t>
            </a:r>
          </a:p>
          <a:p>
            <a:endParaRPr lang="hu-HU" b="1" dirty="0"/>
          </a:p>
          <a:p>
            <a:r>
              <a:rPr lang="hu-HU" b="1" dirty="0"/>
              <a:t>A harmadik kísérlethez két egyforma óra szükséges, amelyeket azonos állásba kell hozni (szinkronizálni kell egymással)  </a:t>
            </a:r>
            <a:r>
              <a:rPr lang="hu-HU" b="1" i="1" dirty="0"/>
              <a:t>amikor egymás mellett állnak</a:t>
            </a:r>
            <a:r>
              <a:rPr lang="hu-HU" b="1" dirty="0"/>
              <a:t> (az Einstein-féle eljárás egymástól távoli órák szinkronizációjára vonatkozik). </a:t>
            </a:r>
          </a:p>
          <a:p>
            <a:endParaRPr lang="hu-HU" b="1" dirty="0"/>
          </a:p>
          <a:p>
            <a:r>
              <a:rPr lang="hu-HU" b="1" dirty="0"/>
              <a:t>Arról szó sincs, hogy ezeknek az óráknak valamiféle </a:t>
            </a:r>
            <a:r>
              <a:rPr lang="hu-HU" b="1" i="1" dirty="0"/>
              <a:t>rendszeridőbe</a:t>
            </a:r>
            <a:r>
              <a:rPr lang="hu-HU" b="1" dirty="0"/>
              <a:t> kellene illeszkedniük, mint pl. a vasútállomások óráinak, amelyeknek mindenütt pontosan ugyanazt az időt kell mutatniuk.</a:t>
            </a:r>
          </a:p>
          <a:p>
            <a:endParaRPr lang="hu-HU" b="1" dirty="0"/>
          </a:p>
          <a:p>
            <a:r>
              <a:rPr lang="hu-HU" b="1" dirty="0"/>
              <a:t>Ezekben a valóságosan elvégezhető kísérletekben természetesen valóságos órákkal dolgoznak. A kísérletek elvi jelentőségének az analízise szempontjából azonban ezeket olyan </a:t>
            </a:r>
            <a:r>
              <a:rPr lang="hu-HU" b="1" i="1" dirty="0"/>
              <a:t>ideális órák</a:t>
            </a:r>
            <a:r>
              <a:rPr lang="hu-HU" b="1" dirty="0"/>
              <a:t> többé-kevésbé sikerült realizációjának tekintjük, amelyek tökéletesen egyforma ritmusban járnak és immunisak minden külső behatással szemben</a:t>
            </a:r>
            <a:r>
              <a:rPr lang="hu-HU" dirty="0"/>
              <a:t>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6871E07-3E30-48EB-A111-CDEE6A374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4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"/>
    </mc:Choice>
    <mc:Fallback xmlns="">
      <p:transition spd="slow" advTm="31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EB369A5-A0C2-44B7-A47F-6F2BE1D5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60</a:t>
            </a:fld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39BD508-E566-42BC-A2D5-1D8358E895C7}"/>
              </a:ext>
            </a:extLst>
          </p:cNvPr>
          <p:cNvSpPr txBox="1"/>
          <p:nvPr/>
        </p:nvSpPr>
        <p:spPr>
          <a:xfrm>
            <a:off x="177800" y="330200"/>
            <a:ext cx="1163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13. Záró megjegyzés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BBD6848-0C40-4EED-B95A-4F89B4943690}"/>
                  </a:ext>
                </a:extLst>
              </p:cNvPr>
              <p:cNvSpPr txBox="1"/>
              <p:nvPr/>
            </p:nvSpPr>
            <p:spPr>
              <a:xfrm>
                <a:off x="457200" y="977900"/>
                <a:ext cx="11353800" cy="1868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/>
                  <a:t>Az előző dián a (*) képlet igazolásánál  csak a Lorentz-transzformációt használtuk ki, de azt nem, hogy az eseménypár időszerű. Ezért </a:t>
                </a:r>
                <a:r>
                  <a:rPr lang="hu-HU" b="1" i="1" dirty="0"/>
                  <a:t>tetszőleges típusú </a:t>
                </a:r>
                <a:r>
                  <a:rPr lang="hu-HU" b="1" dirty="0"/>
                  <a:t> eseménypárra igaz, hogy a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i="1" dirty="0"/>
                  <a:t> négyestávolság négyzet ─ a </a:t>
                </a:r>
                <a:r>
                  <a:rPr lang="hu-HU" b="1" dirty="0"/>
                  <a:t>(*)</a:t>
                </a:r>
                <a:r>
                  <a:rPr lang="hu-HU" b="1" i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i="1" dirty="0"/>
                  <a:t>-szerese ─ </a:t>
                </a:r>
                <a:r>
                  <a:rPr lang="hu-HU" b="1" dirty="0"/>
                  <a:t>invariáns a Lorentz-transzformációkkal szemben:</a:t>
                </a:r>
              </a:p>
              <a:p>
                <a:endParaRPr lang="hu-HU" b="1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hu-HU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hu-HU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hu-HU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u-HU" b="1" dirty="0"/>
                  <a:t>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hu-HU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hu-HU" b="1" dirty="0"/>
              </a:p>
              <a:p>
                <a:pPr algn="ctr"/>
                <a:endParaRPr lang="hu-HU" b="1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8BBD6848-0C40-4EED-B95A-4F89B4943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77900"/>
                <a:ext cx="11353800" cy="1868910"/>
              </a:xfrm>
              <a:prstGeom prst="rect">
                <a:avLst/>
              </a:prstGeom>
              <a:blipFill>
                <a:blip r:embed="rId2"/>
                <a:stretch>
                  <a:fillRect l="-429" t="-16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>
            <a:extLst>
              <a:ext uri="{FF2B5EF4-FFF2-40B4-BE49-F238E27FC236}">
                <a16:creationId xmlns:a16="http://schemas.microsoft.com/office/drawing/2014/main" id="{27918DAD-F0F8-47C1-9ABE-9BB564C27547}"/>
              </a:ext>
            </a:extLst>
          </p:cNvPr>
          <p:cNvSpPr txBox="1"/>
          <p:nvPr/>
        </p:nvSpPr>
        <p:spPr>
          <a:xfrm>
            <a:off x="457200" y="2959100"/>
            <a:ext cx="1089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Ennek a képletnek és a Lorentz-transzformációnak az ismeretében most már rá lehetne térni a speciális relativitáselmélet tárgyalásának hagyományos útjára (</a:t>
            </a:r>
            <a:r>
              <a:rPr lang="hu-HU" b="1" dirty="0" err="1"/>
              <a:t>Minkowski</a:t>
            </a:r>
            <a:r>
              <a:rPr lang="hu-HU" b="1" dirty="0"/>
              <a:t> ábrák, négyesvektorok, </a:t>
            </a:r>
            <a:r>
              <a:rPr lang="hu-HU" b="1" dirty="0" err="1"/>
              <a:t>stb</a:t>
            </a:r>
            <a:r>
              <a:rPr lang="hu-HU" b="1" dirty="0"/>
              <a:t>). De mivel az elmélet posztulátumait a szokásosnál részletesebben </a:t>
            </a:r>
            <a:r>
              <a:rPr lang="hu-HU" b="1" dirty="0" err="1"/>
              <a:t>diszkutáltuk</a:t>
            </a:r>
            <a:r>
              <a:rPr lang="hu-HU" b="1" dirty="0"/>
              <a:t> és az elmélet legalapvetőbb fogalmait és jellegzetességeit nem a Lorentz-transzformáció formális következményeként, hanem közvetlenül a posztulátumokból származtattuk, ezzel talán csökkentettük a relativitáselmélettel kapcsolatos még ma is gyakori félreértések veszélyét.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D3D698E-0CF1-430D-9891-33FF3508B66F}"/>
              </a:ext>
            </a:extLst>
          </p:cNvPr>
          <p:cNvSpPr txBox="1"/>
          <p:nvPr/>
        </p:nvSpPr>
        <p:spPr>
          <a:xfrm>
            <a:off x="558800" y="5080000"/>
            <a:ext cx="1093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gondolatmenetünket visszaidézve láthatjuk, hogy a Lorentz-transzformáció képletét a posztulátumok </a:t>
            </a:r>
            <a:r>
              <a:rPr lang="hu-HU" b="1" i="1" dirty="0"/>
              <a:t>egyetlen következményéből</a:t>
            </a:r>
            <a:r>
              <a:rPr lang="hu-HU" b="1" dirty="0"/>
              <a:t> vezettük le: Abból, hogy az optikai Doppler-effektus csak a relatív sebességtől függhet.</a:t>
            </a:r>
          </a:p>
        </p:txBody>
      </p:sp>
    </p:spTree>
    <p:extLst>
      <p:ext uri="{BB962C8B-B14F-4D97-AF65-F5344CB8AC3E}">
        <p14:creationId xmlns:p14="http://schemas.microsoft.com/office/powerpoint/2010/main" val="294558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7153A8B-AB20-482E-B7CF-7FB33D62A322}"/>
              </a:ext>
            </a:extLst>
          </p:cNvPr>
          <p:cNvSpPr txBox="1"/>
          <p:nvPr/>
        </p:nvSpPr>
        <p:spPr>
          <a:xfrm>
            <a:off x="520700" y="673100"/>
            <a:ext cx="10706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első posztulátum a fényről két dolgot is állít: </a:t>
            </a:r>
          </a:p>
          <a:p>
            <a:endParaRPr lang="hu-HU" b="1" dirty="0"/>
          </a:p>
          <a:p>
            <a:pPr algn="ctr"/>
            <a:r>
              <a:rPr lang="hu-HU" sz="2000" b="1" dirty="0"/>
              <a:t> (1) a sebessége minden inerciarendszerhez képest minden irányban ugyanakkora;</a:t>
            </a:r>
          </a:p>
          <a:p>
            <a:pPr algn="ctr"/>
            <a:r>
              <a:rPr lang="hu-HU" sz="2000" b="1" dirty="0"/>
              <a:t> (2) nem függ a fényforrás sebességétől. </a:t>
            </a:r>
          </a:p>
          <a:p>
            <a:endParaRPr lang="hu-HU" b="1" dirty="0"/>
          </a:p>
          <a:p>
            <a:r>
              <a:rPr lang="hu-HU" b="1" dirty="0"/>
              <a:t>Önmagában véve egyik állítás se különösebben megdöbbentő, de a kettő együtt rendkívül paradoxális</a:t>
            </a:r>
            <a:r>
              <a:rPr lang="hu-HU" dirty="0"/>
              <a:t>.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464B1D0-20D1-45D3-9466-04F202338770}"/>
              </a:ext>
            </a:extLst>
          </p:cNvPr>
          <p:cNvSpPr txBox="1"/>
          <p:nvPr/>
        </p:nvSpPr>
        <p:spPr>
          <a:xfrm>
            <a:off x="520700" y="2774950"/>
            <a:ext cx="10909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Ha a (2) nem lenne, akkor a fényjel a pisztolygolyóhoz lehetne hasonló, és (1) nyilvánvalóan teljesülne.</a:t>
            </a:r>
          </a:p>
          <a:p>
            <a:r>
              <a:rPr lang="hu-HU" b="1" dirty="0"/>
              <a:t>A korpuszkuláris fényelmélet ezt sugallaná.</a:t>
            </a:r>
          </a:p>
          <a:p>
            <a:r>
              <a:rPr lang="hu-HU" b="1" dirty="0" err="1"/>
              <a:t>Michelson</a:t>
            </a:r>
            <a:r>
              <a:rPr lang="hu-HU" b="1" dirty="0"/>
              <a:t> 1913-as kísérlete és a kettős csillagok viselkedése azonban alátámasztja, hogy a fénysebesség nem függ a fényforrás sebességétől.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1BE1932-A8A5-4B47-B2A7-17733A6DC378}"/>
              </a:ext>
            </a:extLst>
          </p:cNvPr>
          <p:cNvSpPr txBox="1"/>
          <p:nvPr/>
        </p:nvSpPr>
        <p:spPr>
          <a:xfrm>
            <a:off x="546100" y="4083904"/>
            <a:ext cx="8623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Ha (1) nem lenne, akkor a hullámelmélet segítene, mert a hullámok sebessége nem a forrásukhoz, hanem a terjedés közegéhez  képest állandó.</a:t>
            </a:r>
          </a:p>
          <a:p>
            <a:endParaRPr lang="hu-HU" b="1" dirty="0"/>
          </a:p>
          <a:p>
            <a:r>
              <a:rPr lang="hu-HU" b="1" dirty="0"/>
              <a:t>A fényhullámok közege − az éter − azonban önellentmondó tulajdonságokkal rendelkező tisztán hipotetikus entitás (pl. a bolygók súrlódásmentesen mozognak benne).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C26B758-5468-4E98-96F8-B6C967A1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270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"/>
    </mc:Choice>
    <mc:Fallback xmlns="">
      <p:transition spd="slow" advTm="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521C5FE-E986-402A-AD11-7673DF63627F}"/>
              </a:ext>
            </a:extLst>
          </p:cNvPr>
          <p:cNvSpPr txBox="1"/>
          <p:nvPr/>
        </p:nvSpPr>
        <p:spPr>
          <a:xfrm>
            <a:off x="1244600" y="1333500"/>
            <a:ext cx="9309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első posztulátum  </a:t>
            </a:r>
            <a:r>
              <a:rPr lang="hu-HU" b="1" i="1" dirty="0"/>
              <a:t>közvetlen</a:t>
            </a:r>
            <a:r>
              <a:rPr lang="hu-HU" b="1" dirty="0"/>
              <a:t> kísérleti ellenőrzése gyakorlatilag megvalósíthatatlan, mert nem állnak rendelkezésünkre olyan inerciarendszerek, amelyek relatív sebessége összemérhető lenne a fénysebességgel. </a:t>
            </a:r>
          </a:p>
          <a:p>
            <a:endParaRPr lang="hu-HU" b="1" dirty="0"/>
          </a:p>
          <a:p>
            <a:r>
              <a:rPr lang="hu-HU" b="1" dirty="0"/>
              <a:t>Egyedül a </a:t>
            </a:r>
            <a:r>
              <a:rPr lang="hu-HU" b="1" dirty="0" err="1"/>
              <a:t>Michelson-Morley</a:t>
            </a:r>
            <a:r>
              <a:rPr lang="hu-HU" b="1" dirty="0"/>
              <a:t> kísérlet sorolható ebbe a kategóriába, de a vonatkoztatási rendszerek relatív sebessége ebben a kísérletben csak kb. 60 km/s, a fénysebesség 0,2 ezreléke. A Föld keringési sebessége ugyanis 30 km/s, a pálya két szemközti pontján a relatív sebesség  ennek kétszerese.</a:t>
            </a:r>
          </a:p>
          <a:p>
            <a:endParaRPr lang="hu-HU" b="1" dirty="0"/>
          </a:p>
          <a:p>
            <a:r>
              <a:rPr lang="hu-HU" b="1" dirty="0"/>
              <a:t> A relativitáselmélet rendkívüli teljesítőképessége alapján azonban aligha kételkedhetünk benne, hogy ha egyszer lehetőség lesz az első posztulátum meggyőző kísérleti ellenőrzésére, az eredmény összhangban lesz vele. Ezért az egyszerűség kedvéért a továbbiakban úgy tekintjük, hogy a tapasztalat igazolja az első posztulátum érvényességét.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2FD34B4-50B6-47E4-B297-0B604322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23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"/>
    </mc:Choice>
    <mc:Fallback xmlns="">
      <p:transition spd="slow" advTm="3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EF3DBAA6-7ABB-4E42-8FD6-14B63F315039}"/>
              </a:ext>
            </a:extLst>
          </p:cNvPr>
          <p:cNvSpPr txBox="1"/>
          <p:nvPr/>
        </p:nvSpPr>
        <p:spPr>
          <a:xfrm>
            <a:off x="2073200" y="271294"/>
            <a:ext cx="728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/>
              <a:t>2. A speciális relativitáselmélet második posztulátuma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DD192D9-2F87-4B5D-9EE1-9BA96CAC9EA8}"/>
              </a:ext>
            </a:extLst>
          </p:cNvPr>
          <p:cNvSpPr txBox="1"/>
          <p:nvPr/>
        </p:nvSpPr>
        <p:spPr>
          <a:xfrm>
            <a:off x="1358900" y="1550509"/>
            <a:ext cx="5918200" cy="2298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6ADCE15-685A-4B4F-8B38-F87777E19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550" y="2657394"/>
            <a:ext cx="2949300" cy="81225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DA4EA9D-B69F-43E4-A0D9-0F5F561A18A3}"/>
              </a:ext>
            </a:extLst>
          </p:cNvPr>
          <p:cNvSpPr txBox="1"/>
          <p:nvPr/>
        </p:nvSpPr>
        <p:spPr>
          <a:xfrm>
            <a:off x="939800" y="1457065"/>
            <a:ext cx="979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első posztulátummal ellentétben itt már alapvető szerepet játszanak a koordináták. Ennek az az oka, hogy a második posztulátum nem megfigyelések eredményeire, hanem törvényekre vonatkozik.</a:t>
            </a:r>
          </a:p>
          <a:p>
            <a:endParaRPr lang="hu-HU" b="1" dirty="0"/>
          </a:p>
          <a:p>
            <a:r>
              <a:rPr lang="hu-HU" b="1" dirty="0"/>
              <a:t>Példa: Az egyik Maxwell-egyenlet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13BA7BA-E241-4FED-902C-2FC889688FCB}"/>
              </a:ext>
            </a:extLst>
          </p:cNvPr>
          <p:cNvSpPr txBox="1"/>
          <p:nvPr/>
        </p:nvSpPr>
        <p:spPr>
          <a:xfrm>
            <a:off x="939800" y="3521532"/>
            <a:ext cx="1003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koordinátarendszert ezért úgy kell </a:t>
            </a:r>
            <a:r>
              <a:rPr lang="hu-HU" b="1" i="1" dirty="0"/>
              <a:t>elgondolnunk</a:t>
            </a:r>
            <a:r>
              <a:rPr lang="hu-HU" b="1" dirty="0"/>
              <a:t>, hogy az inerciarendszert kijelölő objektum nyugodjon hozzá képest. Ezt úgy is kifejezhetjük, hogy a második posztulátum olyan koordinátarendszerekben érvényes, amelyeket inerciarendszerekhez </a:t>
            </a:r>
            <a:r>
              <a:rPr lang="hu-HU" b="1" i="1" dirty="0"/>
              <a:t>rögzítünk</a:t>
            </a:r>
            <a:r>
              <a:rPr lang="hu-HU" b="1" dirty="0"/>
              <a:t>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8A90442-F547-47B8-AAB8-015966F6633B}"/>
              </a:ext>
            </a:extLst>
          </p:cNvPr>
          <p:cNvSpPr txBox="1"/>
          <p:nvPr/>
        </p:nvSpPr>
        <p:spPr>
          <a:xfrm>
            <a:off x="889000" y="4692288"/>
            <a:ext cx="1013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 jelenség geometriája szempontjából csak a távolságnak van jelentősége, nem a koordinátarendszernek. Ez a szempont tünteti ki a lehetséges koordinátarendszerek közül a derékszögű koordinátarendszert, amelyben a legegyszerűbb a távolság koordináta-különbségeken keresztül kifejezett alakja: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C964EEE-ADA7-46DF-B78A-9AE98BE99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550" y="5951664"/>
            <a:ext cx="2796750" cy="456891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C17CA0DC-6A3C-44DE-809E-453506CEB1A6}"/>
              </a:ext>
            </a:extLst>
          </p:cNvPr>
          <p:cNvSpPr txBox="1"/>
          <p:nvPr/>
        </p:nvSpPr>
        <p:spPr>
          <a:xfrm>
            <a:off x="958775" y="1059321"/>
            <a:ext cx="951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Emlékeztetünk: A 2. posztulátum szerint fizika törvényei minden inerciarendszerben egyformák.</a:t>
            </a:r>
          </a:p>
          <a:p>
            <a:endParaRPr lang="hu-HU" b="1" dirty="0"/>
          </a:p>
        </p:txBody>
      </p:sp>
      <p:sp>
        <p:nvSpPr>
          <p:cNvPr id="10" name="Dia számának helye 9">
            <a:extLst>
              <a:ext uri="{FF2B5EF4-FFF2-40B4-BE49-F238E27FC236}">
                <a16:creationId xmlns:a16="http://schemas.microsoft.com/office/drawing/2014/main" id="{3CE323CC-523B-44A4-AF0D-A4CF1189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83353-2F72-40CC-9834-BA32D3DC624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227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"/>
    </mc:Choice>
    <mc:Fallback xmlns="">
      <p:transition spd="slow" advTm="3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4774</TotalTime>
  <Words>9396</Words>
  <Application>Microsoft Office PowerPoint</Application>
  <PresentationFormat>Szélesvásznú</PresentationFormat>
  <Paragraphs>698</Paragraphs>
  <Slides>60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Courier New</vt:lpstr>
      <vt:lpstr>Symbol</vt:lpstr>
      <vt:lpstr>Wingdings</vt:lpstr>
      <vt:lpstr>Office-téma</vt:lpstr>
      <vt:lpstr>A relativitáselmélet alapjai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relativitáselmélrz alapjai</dc:title>
  <dc:creator>peter</dc:creator>
  <cp:lastModifiedBy>peter</cp:lastModifiedBy>
  <cp:revision>788</cp:revision>
  <dcterms:created xsi:type="dcterms:W3CDTF">2017-08-17T13:34:09Z</dcterms:created>
  <dcterms:modified xsi:type="dcterms:W3CDTF">2018-03-27T06:27:45Z</dcterms:modified>
</cp:coreProperties>
</file>